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67031"/>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she was only 18 at that time, she saw the students as her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she spent much time teaching them to speak. One of her students, Jiang Yan said Liu would show over 100 times how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one word. She also taught the students how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themselves, like washing their faces and clothes.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2943585"/>
            <a:ext cx="11485848"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2225675" algn="l"/>
                <a:tab pos="6365875"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look into	B. look like	</a:t>
            </a:r>
          </a:p>
          <a:p>
            <a:pPr eaLnBrk="1" hangingPunct="0">
              <a:lnSpc>
                <a:spcPct val="140000"/>
              </a:lnSpc>
              <a:spcAft>
                <a:spcPts val="0"/>
              </a:spcAft>
              <a:tabLst>
                <a:tab pos="1612900" algn="l"/>
                <a:tab pos="6365875" algn="l"/>
                <a:tab pos="986155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look at	D. look after</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TextBox 3"/>
          <p:cNvSpPr txBox="1"/>
          <p:nvPr/>
        </p:nvSpPr>
        <p:spPr>
          <a:xfrm>
            <a:off x="908936" y="2950545"/>
            <a:ext cx="425116" cy="590611"/>
          </a:xfrm>
          <a:prstGeom prst="rect">
            <a:avLst/>
          </a:prstGeom>
          <a:noFill/>
        </p:spPr>
        <p:txBody>
          <a:bodyPr wrap="none" rtlCol="0">
            <a:spAutoFit/>
          </a:bodyPr>
          <a:lstStyle/>
          <a:p>
            <a:pPr algn="ctr">
              <a:lnSpc>
                <a:spcPct val="140000"/>
              </a:lnSpc>
            </a:pPr>
            <a:r>
              <a:rPr lang="en-US" altLang="zh-CN" sz="2600" smtClean="0">
                <a:latin typeface="Times New Roman"/>
                <a:ea typeface="宋体"/>
              </a:rPr>
              <a:t>D</a:t>
            </a:r>
            <a:endParaRPr lang="zh-CN" altLang="en-US" sz="2600" b="1" kern="100">
              <a:solidFill>
                <a:srgbClr val="FF0000"/>
              </a:solidFill>
              <a:cs typeface="Times New Roman" panose="02020603050405020304" pitchFamily="18" charset="0"/>
            </a:endParaRPr>
          </a:p>
        </p:txBody>
      </p:sp>
      <p:sp>
        <p:nvSpPr>
          <p:cNvPr id="9" name="内容占位符 7"/>
          <p:cNvSpPr txBox="1">
            <a:spLocks/>
          </p:cNvSpPr>
          <p:nvPr/>
        </p:nvSpPr>
        <p:spPr bwMode="auto">
          <a:xfrm>
            <a:off x="360854" y="3970281"/>
            <a:ext cx="11485848" cy="2267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lnSpc>
                <a:spcPct val="140000"/>
              </a:lnSpc>
              <a:spcAft>
                <a:spcPts val="0"/>
              </a:spcAft>
            </a:pPr>
            <a:r>
              <a:rPr lang="en-US" altLang="zh-CN" sz="2600" b="1" smtClean="0">
                <a:solidFill>
                  <a:srgbClr val="FF0000"/>
                </a:solidFill>
                <a:cs typeface="Times New Roman"/>
              </a:rPr>
              <a:t>[</a:t>
            </a:r>
            <a:r>
              <a:rPr lang="zh-CN" altLang="zh-CN" sz="2600" b="1" smtClean="0">
                <a:solidFill>
                  <a:srgbClr val="FF0000"/>
                </a:solidFill>
                <a:ea typeface="黑体"/>
                <a:cs typeface="Times New Roman"/>
              </a:rPr>
              <a:t>解析</a:t>
            </a:r>
            <a:r>
              <a:rPr lang="en-US" altLang="zh-CN" sz="2600" b="1" smtClean="0">
                <a:solidFill>
                  <a:srgbClr val="FF0000"/>
                </a:solidFill>
                <a:cs typeface="Times New Roman"/>
              </a:rPr>
              <a:t>]</a:t>
            </a:r>
            <a:r>
              <a:rPr lang="zh-CN" altLang="zh-CN" sz="2600" b="1" smtClean="0">
                <a:solidFill>
                  <a:srgbClr val="FF0000"/>
                </a:solidFill>
                <a:cs typeface="Times New Roman"/>
              </a:rPr>
              <a:t>考查动词短语辨析。句意：她还教学生们如何照顾自己，比如洗脸和洗衣服。</a:t>
            </a:r>
            <a:r>
              <a:rPr lang="en-US" altLang="zh-CN" sz="2600" b="1" smtClean="0">
                <a:solidFill>
                  <a:srgbClr val="FF0000"/>
                </a:solidFill>
                <a:cs typeface="Times New Roman"/>
              </a:rPr>
              <a:t>look into</a:t>
            </a:r>
            <a:r>
              <a:rPr lang="zh-CN" altLang="zh-CN" sz="2600" b="1" smtClean="0">
                <a:solidFill>
                  <a:srgbClr val="FF0000"/>
                </a:solidFill>
                <a:cs typeface="Times New Roman"/>
              </a:rPr>
              <a:t>观察；</a:t>
            </a:r>
            <a:r>
              <a:rPr lang="en-US" altLang="zh-CN" sz="2600" b="1" smtClean="0">
                <a:solidFill>
                  <a:srgbClr val="FF0000"/>
                </a:solidFill>
                <a:cs typeface="Times New Roman"/>
              </a:rPr>
              <a:t>look like</a:t>
            </a:r>
            <a:r>
              <a:rPr lang="zh-CN" altLang="zh-CN" sz="2600" b="1" smtClean="0">
                <a:solidFill>
                  <a:srgbClr val="FF0000"/>
                </a:solidFill>
                <a:cs typeface="Times New Roman"/>
              </a:rPr>
              <a:t>看起来像；</a:t>
            </a:r>
            <a:r>
              <a:rPr lang="en-US" altLang="zh-CN" sz="2600" b="1" smtClean="0">
                <a:solidFill>
                  <a:srgbClr val="FF0000"/>
                </a:solidFill>
                <a:cs typeface="Times New Roman"/>
              </a:rPr>
              <a:t>look at</a:t>
            </a:r>
            <a:r>
              <a:rPr lang="zh-CN" altLang="zh-CN" sz="2600" b="1" smtClean="0">
                <a:solidFill>
                  <a:srgbClr val="FF0000"/>
                </a:solidFill>
                <a:cs typeface="Times New Roman"/>
              </a:rPr>
              <a:t>看看；</a:t>
            </a:r>
            <a:r>
              <a:rPr lang="en-US" altLang="zh-CN" sz="2600" b="1" smtClean="0">
                <a:solidFill>
                  <a:srgbClr val="FF0000"/>
                </a:solidFill>
                <a:cs typeface="Times New Roman"/>
              </a:rPr>
              <a:t>look after</a:t>
            </a:r>
            <a:r>
              <a:rPr lang="zh-CN" altLang="zh-CN" sz="2600" b="1" smtClean="0">
                <a:solidFill>
                  <a:srgbClr val="FF0000"/>
                </a:solidFill>
                <a:cs typeface="Times New Roman"/>
              </a:rPr>
              <a:t>照顾。根据空后的</a:t>
            </a:r>
            <a:r>
              <a:rPr lang="en-US" altLang="zh-CN" sz="2600" b="1" smtClean="0">
                <a:solidFill>
                  <a:srgbClr val="FF0000"/>
                </a:solidFill>
                <a:cs typeface="Times New Roman"/>
              </a:rPr>
              <a:t>“like washing their faces and clothes”</a:t>
            </a:r>
            <a:r>
              <a:rPr lang="zh-CN" altLang="zh-CN" sz="2600" b="1" smtClean="0">
                <a:solidFill>
                  <a:srgbClr val="FF0000"/>
                </a:solidFill>
                <a:cs typeface="Times New Roman"/>
              </a:rPr>
              <a:t>可知，此处指的是刘玲琍还教学生们如何照顾自己。故选</a:t>
            </a:r>
            <a:r>
              <a:rPr lang="en-US" altLang="zh-CN" sz="2600" b="1" smtClean="0">
                <a:solidFill>
                  <a:srgbClr val="FF0000"/>
                </a:solidFill>
                <a:cs typeface="Times New Roman"/>
              </a:rPr>
              <a:t>D</a:t>
            </a:r>
            <a:r>
              <a:rPr lang="zh-CN" altLang="zh-CN" sz="2600" b="1" smtClean="0">
                <a:solidFill>
                  <a:srgbClr val="FF0000"/>
                </a:solidFill>
                <a:cs typeface="Times New Roman"/>
              </a:rPr>
              <a:t>。</a:t>
            </a:r>
            <a:endParaRPr lang="zh-CN" altLang="zh-CN" sz="2600">
              <a:solidFill>
                <a:srgbClr val="000000"/>
              </a:solidFill>
              <a:cs typeface="Times New Roman"/>
            </a:endParaRPr>
          </a:p>
        </p:txBody>
      </p:sp>
    </p:spTree>
    <p:extLst>
      <p:ext uri="{BB962C8B-B14F-4D97-AF65-F5344CB8AC3E}">
        <p14:creationId xmlns:p14="http://schemas.microsoft.com/office/powerpoint/2010/main" val="314021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2606226"/>
          </a:xfrm>
        </p:spPr>
        <p:txBody>
          <a:bodyPr/>
          <a:lstStyle/>
          <a:p>
            <a:pPr indent="715963" hangingPunct="0">
              <a:lnSpc>
                <a:spcPct val="140000"/>
              </a:lnSpc>
              <a:spcAft>
                <a:spcPts val="0"/>
              </a:spcAft>
            </a:pP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to Liu’s hard work, hundreds of students finish school and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 better person. They are good enough to choose different jobs they like and some of them even choose to </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3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work with Liu together</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274394"/>
            <a:ext cx="11485848"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4037013" algn="l"/>
                <a:tab pos="5645150" algn="l"/>
                <a:tab pos="6910388" algn="l"/>
                <a:tab pos="9861550" algn="l"/>
              </a:tabLst>
            </a:pPr>
            <a:r>
              <a:rPr lang="zh-CN"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sz="3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miss	B. grow	           C. wai            D. protect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TextBox 3"/>
          <p:cNvSpPr txBox="1"/>
          <p:nvPr/>
        </p:nvSpPr>
        <p:spPr>
          <a:xfrm>
            <a:off x="950851" y="3273995"/>
            <a:ext cx="441146" cy="667234"/>
          </a:xfrm>
          <a:prstGeom prst="rect">
            <a:avLst/>
          </a:prstGeom>
          <a:noFill/>
        </p:spPr>
        <p:txBody>
          <a:bodyPr wrap="none" rtlCol="0">
            <a:spAutoFit/>
          </a:bodyPr>
          <a:lstStyle/>
          <a:p>
            <a:pPr algn="ctr">
              <a:lnSpc>
                <a:spcPct val="140000"/>
              </a:lnSpc>
            </a:pPr>
            <a:r>
              <a:rPr lang="en-US" altLang="zh-CN" sz="3000" smtClean="0">
                <a:latin typeface="Times New Roman"/>
                <a:ea typeface="宋体"/>
              </a:rPr>
              <a:t>B</a:t>
            </a:r>
            <a:endParaRPr lang="zh-CN" altLang="en-US" sz="3000" b="1" kern="100">
              <a:solidFill>
                <a:srgbClr val="FF0000"/>
              </a:solidFill>
              <a:cs typeface="Times New Roman" panose="02020603050405020304" pitchFamily="18" charset="0"/>
            </a:endParaRPr>
          </a:p>
        </p:txBody>
      </p:sp>
      <p:sp>
        <p:nvSpPr>
          <p:cNvPr id="9" name="内容占位符 8"/>
          <p:cNvSpPr txBox="1">
            <a:spLocks/>
          </p:cNvSpPr>
          <p:nvPr/>
        </p:nvSpPr>
        <p:spPr bwMode="auto">
          <a:xfrm>
            <a:off x="360854" y="3923798"/>
            <a:ext cx="11485848" cy="260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000" b="1" smtClean="0">
                <a:solidFill>
                  <a:srgbClr val="FF0000"/>
                </a:solidFill>
                <a:cs typeface="Times New Roman"/>
              </a:rPr>
              <a:t>[</a:t>
            </a:r>
            <a:r>
              <a:rPr lang="zh-CN" altLang="zh-CN" sz="3000" b="1" smtClean="0">
                <a:solidFill>
                  <a:srgbClr val="FF0000"/>
                </a:solidFill>
                <a:ea typeface="黑体"/>
                <a:cs typeface="Times New Roman"/>
              </a:rPr>
              <a:t>解析</a:t>
            </a:r>
            <a:r>
              <a:rPr lang="en-US" altLang="zh-CN" sz="3000" b="1" smtClean="0">
                <a:solidFill>
                  <a:srgbClr val="FF0000"/>
                </a:solidFill>
                <a:cs typeface="Times New Roman"/>
              </a:rPr>
              <a:t>]</a:t>
            </a:r>
            <a:r>
              <a:rPr lang="zh-CN" altLang="zh-CN" sz="3000" b="1" smtClean="0">
                <a:solidFill>
                  <a:srgbClr val="FF0000"/>
                </a:solidFill>
                <a:cs typeface="Times New Roman"/>
              </a:rPr>
              <a:t>考查动词辨析。句意：由于刘老师的辛勤付出，数百名学生完成了学业，成长为更优秀的人。</a:t>
            </a:r>
            <a:r>
              <a:rPr lang="en-US" altLang="zh-CN" sz="3000" b="1" smtClean="0">
                <a:solidFill>
                  <a:srgbClr val="FF0000"/>
                </a:solidFill>
                <a:cs typeface="Times New Roman"/>
              </a:rPr>
              <a:t>miss</a:t>
            </a:r>
            <a:r>
              <a:rPr lang="zh-CN" altLang="zh-CN" sz="3000" b="1" smtClean="0">
                <a:solidFill>
                  <a:srgbClr val="FF0000"/>
                </a:solidFill>
                <a:cs typeface="Times New Roman"/>
              </a:rPr>
              <a:t>错过；</a:t>
            </a:r>
            <a:r>
              <a:rPr lang="en-US" altLang="zh-CN" sz="3000" b="1" smtClean="0">
                <a:solidFill>
                  <a:srgbClr val="FF0000"/>
                </a:solidFill>
                <a:cs typeface="Times New Roman"/>
              </a:rPr>
              <a:t>grow</a:t>
            </a:r>
            <a:r>
              <a:rPr lang="zh-CN" altLang="zh-CN" sz="3000" b="1" smtClean="0">
                <a:solidFill>
                  <a:srgbClr val="FF0000"/>
                </a:solidFill>
                <a:cs typeface="Times New Roman"/>
              </a:rPr>
              <a:t>成长；</a:t>
            </a:r>
            <a:r>
              <a:rPr lang="en-US" altLang="zh-CN" sz="3000" b="1" smtClean="0">
                <a:solidFill>
                  <a:srgbClr val="FF0000"/>
                </a:solidFill>
                <a:cs typeface="Times New Roman"/>
              </a:rPr>
              <a:t>wait</a:t>
            </a:r>
            <a:r>
              <a:rPr lang="zh-CN" altLang="zh-CN" sz="3000" b="1" smtClean="0">
                <a:solidFill>
                  <a:srgbClr val="FF0000"/>
                </a:solidFill>
                <a:cs typeface="Times New Roman"/>
              </a:rPr>
              <a:t>等待；</a:t>
            </a:r>
            <a:r>
              <a:rPr lang="en-US" altLang="zh-CN" sz="3000" b="1" smtClean="0">
                <a:solidFill>
                  <a:srgbClr val="FF0000"/>
                </a:solidFill>
                <a:cs typeface="Times New Roman"/>
              </a:rPr>
              <a:t>protect</a:t>
            </a:r>
            <a:r>
              <a:rPr lang="zh-CN" altLang="zh-CN" sz="3000" b="1" smtClean="0">
                <a:solidFill>
                  <a:srgbClr val="FF0000"/>
                </a:solidFill>
                <a:cs typeface="Times New Roman"/>
              </a:rPr>
              <a:t>保护。根据文中</a:t>
            </a:r>
            <a:r>
              <a:rPr lang="en-US" altLang="zh-CN" sz="3000" b="1" smtClean="0">
                <a:solidFill>
                  <a:srgbClr val="FF0000"/>
                </a:solidFill>
                <a:cs typeface="Times New Roman"/>
              </a:rPr>
              <a:t>“finish school”</a:t>
            </a:r>
            <a:r>
              <a:rPr lang="zh-CN" altLang="zh-CN" sz="3000" b="1" smtClean="0">
                <a:solidFill>
                  <a:srgbClr val="FF0000"/>
                </a:solidFill>
                <a:cs typeface="Times New Roman"/>
              </a:rPr>
              <a:t>以及</a:t>
            </a:r>
            <a:r>
              <a:rPr lang="en-US" altLang="zh-CN" sz="3000" b="1" smtClean="0">
                <a:solidFill>
                  <a:srgbClr val="FF0000"/>
                </a:solidFill>
                <a:cs typeface="Times New Roman"/>
              </a:rPr>
              <a:t>“as a better person”</a:t>
            </a:r>
            <a:r>
              <a:rPr lang="zh-CN" altLang="zh-CN" sz="3000" b="1" smtClean="0">
                <a:solidFill>
                  <a:srgbClr val="FF0000"/>
                </a:solidFill>
                <a:cs typeface="Times New Roman"/>
              </a:rPr>
              <a:t>可知，此处指的是刘玲琍的很多学生成长为更优秀的人。故选</a:t>
            </a:r>
            <a:r>
              <a:rPr lang="en-US" altLang="zh-CN" sz="3000" b="1" smtClean="0">
                <a:solidFill>
                  <a:srgbClr val="FF0000"/>
                </a:solidFill>
                <a:cs typeface="Times New Roman"/>
              </a:rPr>
              <a:t>B</a:t>
            </a:r>
            <a:r>
              <a:rPr lang="zh-CN" altLang="zh-CN" sz="3000" b="1" smtClean="0">
                <a:solidFill>
                  <a:srgbClr val="FF0000"/>
                </a:solidFill>
                <a:cs typeface="Times New Roman"/>
              </a:rPr>
              <a:t>。</a:t>
            </a:r>
            <a:endParaRPr lang="zh-CN" altLang="zh-CN" sz="3000">
              <a:solidFill>
                <a:srgbClr val="000000"/>
              </a:solidFill>
              <a:cs typeface="Times New Roman"/>
            </a:endParaRPr>
          </a:p>
        </p:txBody>
      </p:sp>
    </p:spTree>
    <p:extLst>
      <p:ext uri="{BB962C8B-B14F-4D97-AF65-F5344CB8AC3E}">
        <p14:creationId xmlns:p14="http://schemas.microsoft.com/office/powerpoint/2010/main" val="165747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64704"/>
            <a:ext cx="11485848" cy="1893147"/>
          </a:xfrm>
        </p:spPr>
        <p:txBody>
          <a:bodyPr/>
          <a:lstStyle/>
          <a:p>
            <a:pPr indent="715963" hangingPunct="0">
              <a:lnSpc>
                <a:spcPct val="140000"/>
              </a:lnSpc>
              <a:spcAft>
                <a:spcPts val="0"/>
              </a:spcAft>
            </a:pP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to Liu’s hard work, hundreds of students finish school and </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 better person. They are good enough to choose different jobs they like and some of them even choose to </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work with Liu together</a:t>
            </a: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2566814"/>
            <a:ext cx="11485848"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return           B. wait             C. check             D. cheer</a:t>
            </a:r>
            <a:endParaRPr lang="zh-CN"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TextBox 3"/>
          <p:cNvSpPr txBox="1"/>
          <p:nvPr/>
        </p:nvSpPr>
        <p:spPr>
          <a:xfrm>
            <a:off x="965386" y="2564904"/>
            <a:ext cx="461985" cy="667234"/>
          </a:xfrm>
          <a:prstGeom prst="rect">
            <a:avLst/>
          </a:prstGeom>
          <a:noFill/>
        </p:spPr>
        <p:txBody>
          <a:bodyPr wrap="none" rtlCol="0">
            <a:spAutoFit/>
          </a:bodyPr>
          <a:lstStyle/>
          <a:p>
            <a:pPr algn="ctr">
              <a:lnSpc>
                <a:spcPct val="140000"/>
              </a:lnSpc>
            </a:pPr>
            <a:r>
              <a:rPr lang="en-US" altLang="zh-CN" sz="2900">
                <a:latin typeface="Times New Roman"/>
                <a:ea typeface="宋体"/>
              </a:rPr>
              <a:t>A</a:t>
            </a:r>
            <a:endParaRPr lang="zh-CN" altLang="en-US" sz="2900" b="1" kern="100">
              <a:solidFill>
                <a:srgbClr val="FF0000"/>
              </a:solidFill>
              <a:cs typeface="Times New Roman" panose="02020603050405020304" pitchFamily="18" charset="0"/>
            </a:endParaRPr>
          </a:p>
        </p:txBody>
      </p:sp>
      <p:sp>
        <p:nvSpPr>
          <p:cNvPr id="11" name="内容占位符 9"/>
          <p:cNvSpPr txBox="1">
            <a:spLocks/>
          </p:cNvSpPr>
          <p:nvPr/>
        </p:nvSpPr>
        <p:spPr bwMode="auto">
          <a:xfrm>
            <a:off x="360854" y="3205459"/>
            <a:ext cx="11485848" cy="324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900" b="1" smtClean="0">
                <a:solidFill>
                  <a:srgbClr val="FF0000"/>
                </a:solidFill>
                <a:cs typeface="Times New Roman"/>
              </a:rPr>
              <a:t>[</a:t>
            </a:r>
            <a:r>
              <a:rPr lang="zh-CN" altLang="zh-CN" sz="2900" b="1" smtClean="0">
                <a:solidFill>
                  <a:srgbClr val="FF0000"/>
                </a:solidFill>
                <a:ea typeface="黑体"/>
                <a:cs typeface="Times New Roman"/>
              </a:rPr>
              <a:t>解析</a:t>
            </a:r>
            <a:r>
              <a:rPr lang="en-US" altLang="zh-CN" sz="2900" b="1" smtClean="0">
                <a:solidFill>
                  <a:srgbClr val="FF0000"/>
                </a:solidFill>
                <a:cs typeface="Times New Roman"/>
              </a:rPr>
              <a:t>]</a:t>
            </a:r>
            <a:r>
              <a:rPr lang="zh-CN" altLang="zh-CN" sz="2900" b="1" smtClean="0">
                <a:solidFill>
                  <a:srgbClr val="FF0000"/>
                </a:solidFill>
                <a:cs typeface="Times New Roman"/>
              </a:rPr>
              <a:t>考查动词辨析。句意：他们足够优秀，可以选择自己喜欢的不同工作，其中一些人甚至选择回来和刘老师一起工作。</a:t>
            </a:r>
            <a:r>
              <a:rPr lang="en-US" altLang="zh-CN" sz="2900" b="1" smtClean="0">
                <a:solidFill>
                  <a:srgbClr val="FF0000"/>
                </a:solidFill>
                <a:cs typeface="Times New Roman"/>
              </a:rPr>
              <a:t>return</a:t>
            </a:r>
            <a:r>
              <a:rPr lang="zh-CN" altLang="zh-CN" sz="2900" b="1" smtClean="0">
                <a:solidFill>
                  <a:srgbClr val="FF0000"/>
                </a:solidFill>
                <a:cs typeface="Times New Roman"/>
              </a:rPr>
              <a:t>返回；</a:t>
            </a:r>
            <a:r>
              <a:rPr lang="en-US" altLang="zh-CN" sz="2900" b="1" smtClean="0">
                <a:solidFill>
                  <a:srgbClr val="FF0000"/>
                </a:solidFill>
                <a:cs typeface="Times New Roman"/>
              </a:rPr>
              <a:t>wait</a:t>
            </a:r>
            <a:r>
              <a:rPr lang="zh-CN" altLang="zh-CN" sz="2900" b="1" smtClean="0">
                <a:solidFill>
                  <a:srgbClr val="FF0000"/>
                </a:solidFill>
                <a:cs typeface="Times New Roman"/>
              </a:rPr>
              <a:t>等待；</a:t>
            </a:r>
            <a:r>
              <a:rPr lang="en-US" altLang="zh-CN" sz="2900" b="1" smtClean="0">
                <a:solidFill>
                  <a:srgbClr val="FF0000"/>
                </a:solidFill>
                <a:cs typeface="Times New Roman"/>
              </a:rPr>
              <a:t>check</a:t>
            </a:r>
            <a:r>
              <a:rPr lang="zh-CN" altLang="zh-CN" sz="2900" b="1" smtClean="0">
                <a:solidFill>
                  <a:srgbClr val="FF0000"/>
                </a:solidFill>
                <a:cs typeface="Times New Roman"/>
              </a:rPr>
              <a:t>检查；</a:t>
            </a:r>
            <a:r>
              <a:rPr lang="en-US" altLang="zh-CN" sz="2900" b="1" smtClean="0">
                <a:solidFill>
                  <a:srgbClr val="FF0000"/>
                </a:solidFill>
                <a:cs typeface="Times New Roman"/>
              </a:rPr>
              <a:t>cheer</a:t>
            </a:r>
            <a:r>
              <a:rPr lang="zh-CN" altLang="zh-CN" sz="2900" b="1" smtClean="0">
                <a:solidFill>
                  <a:srgbClr val="FF0000"/>
                </a:solidFill>
                <a:cs typeface="Times New Roman"/>
              </a:rPr>
              <a:t>欢呼。根据空后的</a:t>
            </a:r>
            <a:r>
              <a:rPr lang="en-US" altLang="zh-CN" sz="2900" b="1" smtClean="0">
                <a:solidFill>
                  <a:srgbClr val="FF0000"/>
                </a:solidFill>
                <a:cs typeface="Times New Roman"/>
              </a:rPr>
              <a:t>“work with Liu together”</a:t>
            </a:r>
            <a:r>
              <a:rPr lang="zh-CN" altLang="zh-CN" sz="2900" b="1" smtClean="0">
                <a:solidFill>
                  <a:srgbClr val="FF0000"/>
                </a:solidFill>
                <a:cs typeface="Times New Roman"/>
              </a:rPr>
              <a:t>可知，此处指的是有一些刘伶琍的学生甚至选择回来和她一起工作。故选</a:t>
            </a:r>
            <a:r>
              <a:rPr lang="en-US" altLang="zh-CN" sz="2900" b="1" smtClean="0">
                <a:solidFill>
                  <a:srgbClr val="FF0000"/>
                </a:solidFill>
                <a:cs typeface="Times New Roman"/>
              </a:rPr>
              <a:t>A</a:t>
            </a:r>
            <a:r>
              <a:rPr lang="zh-CN" altLang="zh-CN" sz="2900" b="1" smtClean="0">
                <a:solidFill>
                  <a:srgbClr val="FF0000"/>
                </a:solidFill>
                <a:cs typeface="Times New Roman"/>
              </a:rPr>
              <a:t>。</a:t>
            </a:r>
            <a:endParaRPr lang="zh-CN" altLang="zh-CN" sz="2900">
              <a:solidFill>
                <a:srgbClr val="000000"/>
              </a:solidFill>
              <a:cs typeface="Times New Roman"/>
            </a:endParaRPr>
          </a:p>
        </p:txBody>
      </p:sp>
    </p:spTree>
    <p:extLst>
      <p:ext uri="{BB962C8B-B14F-4D97-AF65-F5344CB8AC3E}">
        <p14:creationId xmlns:p14="http://schemas.microsoft.com/office/powerpoint/2010/main" val="363415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73674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68760"/>
            <a:ext cx="11485848" cy="1654748"/>
          </a:xfrm>
        </p:spPr>
        <p:txBody>
          <a:bodyPr/>
          <a:lstStyle/>
          <a:p>
            <a:pPr hangingPunct="0">
              <a:spcAft>
                <a:spcPts val="0"/>
              </a:spcAft>
            </a:pPr>
            <a:r>
              <a:rPr lang="en-US" altLang="zh-CN">
                <a:solidFill>
                  <a:srgbClr val="000000"/>
                </a:solidFill>
                <a:cs typeface="Times New Roman"/>
              </a:rPr>
              <a:t>Mrs Wang who lives next door came to her and tried to use body language to “talk” with </a:t>
            </a:r>
            <a:r>
              <a:rPr lang="en-US" altLang="zh-CN" smtClean="0">
                <a:solidFill>
                  <a:srgbClr val="000000"/>
                </a:solidFill>
                <a:cs typeface="Times New Roman"/>
              </a:rPr>
              <a:t>her.</a:t>
            </a:r>
            <a:endParaRPr lang="zh-CN" altLang="zh-CN" sz="900">
              <a:solidFill>
                <a:srgbClr val="000000"/>
              </a:solidFill>
              <a:cs typeface="Times New Roman"/>
            </a:endParaRPr>
          </a:p>
        </p:txBody>
      </p:sp>
      <p:sp>
        <p:nvSpPr>
          <p:cNvPr id="7" name="内容占位符 2"/>
          <p:cNvSpPr txBox="1">
            <a:spLocks/>
          </p:cNvSpPr>
          <p:nvPr/>
        </p:nvSpPr>
        <p:spPr bwMode="auto">
          <a:xfrm>
            <a:off x="406574" y="2881511"/>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287963" algn="l"/>
                <a:tab pos="5645150" algn="l"/>
                <a:tab pos="9861550" algn="l"/>
              </a:tabLs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住</a:t>
            </a:r>
            <a:r>
              <a:rPr lang="zh-CN" altLang="zh-CN">
                <a:solidFill>
                  <a:srgbClr val="000000"/>
                </a:solidFill>
                <a:ea typeface="楷体"/>
                <a:cs typeface="Times New Roman"/>
              </a:rPr>
              <a:t>在隔壁的王太太来到她身边</a:t>
            </a:r>
            <a:r>
              <a:rPr lang="zh-CN" altLang="zh-CN">
                <a:solidFill>
                  <a:srgbClr val="000000"/>
                </a:solidFill>
                <a:cs typeface="Times New Roman"/>
              </a:rPr>
              <a:t>，</a:t>
            </a:r>
            <a:r>
              <a:rPr lang="zh-CN" altLang="zh-CN">
                <a:solidFill>
                  <a:srgbClr val="000000"/>
                </a:solidFill>
                <a:ea typeface="楷体"/>
                <a:cs typeface="Times New Roman"/>
              </a:rPr>
              <a:t>试图用肢体语言和她</a:t>
            </a:r>
            <a:r>
              <a:rPr lang="en-US" altLang="zh-CN">
                <a:solidFill>
                  <a:srgbClr val="000000"/>
                </a:solidFill>
                <a:latin typeface="+mj-ea"/>
                <a:ea typeface="+mj-ea"/>
                <a:cs typeface="Times New Roman"/>
              </a:rPr>
              <a:t>“</a:t>
            </a:r>
            <a:r>
              <a:rPr lang="zh-CN" altLang="zh-CN">
                <a:solidFill>
                  <a:srgbClr val="000000"/>
                </a:solidFill>
                <a:ea typeface="楷体"/>
                <a:cs typeface="Times New Roman"/>
              </a:rPr>
              <a:t>交谈</a:t>
            </a:r>
            <a:r>
              <a:rPr lang="en-US" altLang="zh-CN">
                <a:solidFill>
                  <a:srgbClr val="000000"/>
                </a:solidFill>
                <a:latin typeface="+mj-ea"/>
                <a:ea typeface="+mj-ea"/>
                <a:cs typeface="Times New Roman"/>
              </a:rPr>
              <a:t>”</a:t>
            </a:r>
            <a:r>
              <a:rPr lang="zh-CN" altLang="zh-CN">
                <a:solidFill>
                  <a:srgbClr val="000000"/>
                </a:solidFill>
                <a:ea typeface="楷体"/>
                <a:cs typeface="Times New Roman"/>
              </a:rPr>
              <a:t>。</a:t>
            </a:r>
            <a:endParaRPr lang="zh-CN" altLang="zh-CN" sz="900">
              <a:solidFill>
                <a:srgbClr val="000000"/>
              </a:solidFill>
              <a:cs typeface="Times New Roman"/>
            </a:endParaRPr>
          </a:p>
        </p:txBody>
      </p:sp>
      <p:sp>
        <p:nvSpPr>
          <p:cNvPr id="9" name="内容占位符 2"/>
          <p:cNvSpPr txBox="1">
            <a:spLocks/>
          </p:cNvSpPr>
          <p:nvPr/>
        </p:nvSpPr>
        <p:spPr bwMode="auto">
          <a:xfrm>
            <a:off x="406574" y="4438548"/>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cs typeface="Times New Roman"/>
              </a:rPr>
              <a:t>             “</a:t>
            </a:r>
            <a:r>
              <a:rPr lang="en-US" altLang="zh-CN">
                <a:solidFill>
                  <a:srgbClr val="000000"/>
                </a:solidFill>
                <a:cs typeface="Times New Roman"/>
              </a:rPr>
              <a:t>who lives next door”</a:t>
            </a:r>
            <a:r>
              <a:rPr lang="zh-CN" altLang="zh-CN">
                <a:solidFill>
                  <a:srgbClr val="000000"/>
                </a:solidFill>
                <a:cs typeface="Times New Roman"/>
              </a:rPr>
              <a:t>是定语从句，作</a:t>
            </a:r>
            <a:r>
              <a:rPr lang="en-US" altLang="zh-CN">
                <a:solidFill>
                  <a:srgbClr val="000000"/>
                </a:solidFill>
                <a:cs typeface="Times New Roman"/>
              </a:rPr>
              <a:t>Mrs Wang</a:t>
            </a:r>
            <a:r>
              <a:rPr lang="zh-CN" altLang="zh-CN">
                <a:solidFill>
                  <a:srgbClr val="000000"/>
                </a:solidFill>
                <a:cs typeface="Times New Roman"/>
              </a:rPr>
              <a:t>的定语，</a:t>
            </a:r>
            <a:r>
              <a:rPr lang="en-US" altLang="zh-CN">
                <a:solidFill>
                  <a:srgbClr val="000000"/>
                </a:solidFill>
                <a:cs typeface="Times New Roman"/>
              </a:rPr>
              <a:t>and</a:t>
            </a:r>
            <a:r>
              <a:rPr lang="zh-CN" altLang="zh-CN">
                <a:solidFill>
                  <a:srgbClr val="000000"/>
                </a:solidFill>
                <a:cs typeface="Times New Roman"/>
              </a:rPr>
              <a:t>连接前后两个动词</a:t>
            </a:r>
            <a:r>
              <a:rPr lang="en-US" altLang="zh-CN">
                <a:solidFill>
                  <a:srgbClr val="000000"/>
                </a:solidFill>
                <a:cs typeface="Times New Roman"/>
              </a:rPr>
              <a:t>came</a:t>
            </a:r>
            <a:r>
              <a:rPr lang="zh-CN" altLang="zh-CN">
                <a:solidFill>
                  <a:srgbClr val="000000"/>
                </a:solidFill>
                <a:cs typeface="Times New Roman"/>
              </a:rPr>
              <a:t>和</a:t>
            </a:r>
            <a:r>
              <a:rPr lang="en-US" altLang="zh-CN">
                <a:solidFill>
                  <a:srgbClr val="000000"/>
                </a:solidFill>
                <a:cs typeface="Times New Roman"/>
              </a:rPr>
              <a:t>tried</a:t>
            </a:r>
            <a:r>
              <a:rPr lang="zh-CN" altLang="zh-CN">
                <a:solidFill>
                  <a:srgbClr val="00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4203411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3396" y="752832"/>
            <a:ext cx="11457018" cy="1526883"/>
          </a:xfrm>
          <a:prstGeom prst="rect">
            <a:avLst/>
          </a:prstGeom>
        </p:spPr>
      </p:pic>
      <p:pic>
        <p:nvPicPr>
          <p:cNvPr id="5" name="图片 4"/>
          <p:cNvPicPr>
            <a:picLocks noChangeAspect="1"/>
          </p:cNvPicPr>
          <p:nvPr/>
        </p:nvPicPr>
        <p:blipFill>
          <a:blip r:embed="rId3"/>
          <a:stretch>
            <a:fillRect/>
          </a:stretch>
        </p:blipFill>
        <p:spPr>
          <a:xfrm>
            <a:off x="524302" y="2335267"/>
            <a:ext cx="3024336" cy="790377"/>
          </a:xfrm>
          <a:prstGeom prst="rect">
            <a:avLst/>
          </a:prstGeom>
        </p:spPr>
      </p:pic>
      <p:sp>
        <p:nvSpPr>
          <p:cNvPr id="6" name="内容占位符 1"/>
          <p:cNvSpPr>
            <a:spLocks noGrp="1"/>
          </p:cNvSpPr>
          <p:nvPr>
            <p:ph idx="1"/>
          </p:nvPr>
        </p:nvSpPr>
        <p:spPr>
          <a:xfrm>
            <a:off x="334566" y="2276872"/>
            <a:ext cx="11485848" cy="1754326"/>
          </a:xfrm>
        </p:spPr>
        <p:txBody>
          <a:bodyPr/>
          <a:lstStyle/>
          <a:p>
            <a:pPr hangingPunct="0">
              <a:spcAft>
                <a:spcPts val="0"/>
              </a:spcAft>
            </a:pPr>
            <a:r>
              <a:rPr lang="zh-CN" altLang="zh-CN">
                <a:solidFill>
                  <a:srgbClr val="FF0000"/>
                </a:solidFill>
                <a:ea typeface="楷体"/>
                <a:cs typeface="Times New Roman"/>
              </a:rPr>
              <a:t> </a:t>
            </a:r>
            <a:r>
              <a:rPr lang="en-US" altLang="zh-CN" smtClean="0">
                <a:solidFill>
                  <a:srgbClr val="FF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主要讲述了听障儿童教师刘伶琍的故事</a:t>
            </a:r>
            <a:r>
              <a:rPr lang="zh-CN" altLang="zh-CN" smtClean="0">
                <a:solidFill>
                  <a:srgbClr val="000000"/>
                </a:solidFill>
                <a:ea typeface="楷体"/>
                <a:cs typeface="Times New Roman"/>
              </a:rPr>
              <a:t>。</a:t>
            </a:r>
            <a:endParaRPr lang="zh-CN" altLang="zh-CN" sz="900">
              <a:solidFill>
                <a:srgbClr val="000000"/>
              </a:solidFill>
              <a:cs typeface="Times New Roman"/>
            </a:endParaRPr>
          </a:p>
        </p:txBody>
      </p:sp>
      <p:sp>
        <p:nvSpPr>
          <p:cNvPr id="7" name="内容占位符 2"/>
          <p:cNvSpPr txBox="1">
            <a:spLocks/>
          </p:cNvSpPr>
          <p:nvPr/>
        </p:nvSpPr>
        <p:spPr bwMode="auto">
          <a:xfrm>
            <a:off x="334566" y="383496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安徽合肥包河区大联考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1523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360854" y="692696"/>
            <a:ext cx="11485848" cy="22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a:lnSpc>
                <a:spcPct val="12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when Liu Lingli was planning her birthday party, Mrs Wang who lives next door came to her and tried to use body language to “talk” with her. But Liu couldn’t understand. Then she knew Mrs Wang couldn’t say any words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her hearing got hurt in an accident.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Mrs Wang came here just because she wanted to make Liu a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 present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a:xfrm>
            <a:off x="334566" y="2924944"/>
            <a:ext cx="11485848" cy="535531"/>
          </a:xfrm>
        </p:spPr>
        <p:txBody>
          <a:bodyPr/>
          <a:lstStyle/>
          <a:p>
            <a:pPr hangingPunct="0">
              <a:lnSpc>
                <a:spcPct val="120000"/>
              </a:lnSpc>
              <a:spcAft>
                <a:spcPts val="0"/>
              </a:spcAft>
              <a:tabLst>
                <a:tab pos="2251075" algn="l"/>
                <a:tab pos="4037013" algn="l"/>
                <a:tab pos="6184900" algn="l"/>
                <a:tab pos="986155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clearly	B. carelessly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early	D.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quietly</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TextBox 3"/>
          <p:cNvSpPr txBox="1"/>
          <p:nvPr/>
        </p:nvSpPr>
        <p:spPr>
          <a:xfrm>
            <a:off x="838622" y="2949081"/>
            <a:ext cx="407483" cy="535531"/>
          </a:xfrm>
          <a:prstGeom prst="rect">
            <a:avLst/>
          </a:prstGeom>
          <a:noFill/>
        </p:spPr>
        <p:txBody>
          <a:bodyPr wrap="none" rtlCol="0">
            <a:spAutoFit/>
          </a:bodyPr>
          <a:lstStyle/>
          <a:p>
            <a:pPr algn="ctr">
              <a:lnSpc>
                <a:spcPct val="120000"/>
              </a:lnSpc>
            </a:pPr>
            <a:r>
              <a:rPr lang="en-US" altLang="zh-CN" sz="2400">
                <a:latin typeface="Times New Roman"/>
                <a:ea typeface="宋体"/>
              </a:rPr>
              <a:t>A</a:t>
            </a:r>
            <a:endParaRPr lang="zh-CN" altLang="en-US" sz="2400" b="1" kern="100">
              <a:solidFill>
                <a:srgbClr val="FF0000"/>
              </a:solidFill>
              <a:cs typeface="Times New Roman" panose="02020603050405020304" pitchFamily="18" charset="0"/>
            </a:endParaRPr>
          </a:p>
        </p:txBody>
      </p:sp>
      <p:sp>
        <p:nvSpPr>
          <p:cNvPr id="6" name="矩形 5"/>
          <p:cNvSpPr/>
          <p:nvPr/>
        </p:nvSpPr>
        <p:spPr>
          <a:xfrm>
            <a:off x="334566" y="3356992"/>
            <a:ext cx="11521280" cy="1000980"/>
          </a:xfrm>
          <a:prstGeom prst="rect">
            <a:avLst/>
          </a:prstGeom>
        </p:spPr>
        <p:txBody>
          <a:bodyPr wrap="square">
            <a:spAutoFit/>
          </a:bodyPr>
          <a:lstStyle/>
          <a:p>
            <a:pPr algn="dist">
              <a:lnSpc>
                <a:spcPct val="120000"/>
              </a:lnSpc>
              <a:spcAft>
                <a:spcPts val="0"/>
              </a:spcAft>
            </a:pPr>
            <a:r>
              <a:rPr lang="en-US" altLang="zh-CN" sz="2400">
                <a:latin typeface="Times New Roman"/>
                <a:ea typeface="宋体"/>
                <a:cs typeface="Times New Roman"/>
              </a:rPr>
              <a:t>[</a:t>
            </a:r>
            <a:r>
              <a:rPr lang="zh-CN" altLang="zh-CN" sz="2400">
                <a:latin typeface="Times New Roman"/>
                <a:ea typeface="黑体"/>
                <a:cs typeface="Times New Roman"/>
              </a:rPr>
              <a:t>解析</a:t>
            </a:r>
            <a:r>
              <a:rPr lang="en-US" altLang="zh-CN" sz="2400">
                <a:latin typeface="Times New Roman"/>
                <a:ea typeface="宋体"/>
                <a:cs typeface="Times New Roman"/>
              </a:rPr>
              <a:t>]</a:t>
            </a:r>
            <a:r>
              <a:rPr lang="zh-CN" altLang="zh-CN" sz="2400">
                <a:latin typeface="Times New Roman"/>
                <a:ea typeface="宋体"/>
                <a:cs typeface="Times New Roman"/>
              </a:rPr>
              <a:t>考查副词辨析。句意：后来她才知道王太太一句话也说不清楚，因为她的听力</a:t>
            </a:r>
            <a:r>
              <a:rPr lang="zh-CN" altLang="zh-CN" sz="2400" spc="-100">
                <a:latin typeface="Times New Roman"/>
                <a:ea typeface="宋体"/>
                <a:cs typeface="Times New Roman"/>
              </a:rPr>
              <a:t>在一次事故中受损了。</a:t>
            </a:r>
            <a:r>
              <a:rPr lang="en-US" altLang="zh-CN" sz="2400" u="wavy" spc="-100">
                <a:uFill>
                  <a:solidFill>
                    <a:srgbClr val="00B0F0"/>
                  </a:solidFill>
                </a:uFill>
                <a:latin typeface="Times New Roman"/>
                <a:ea typeface="宋体"/>
                <a:cs typeface="Times New Roman"/>
              </a:rPr>
              <a:t>clearly</a:t>
            </a:r>
            <a:r>
              <a:rPr lang="zh-CN" altLang="zh-CN" sz="2400" u="wavy" spc="-100">
                <a:uFill>
                  <a:solidFill>
                    <a:srgbClr val="00B0F0"/>
                  </a:solidFill>
                </a:uFill>
                <a:latin typeface="Times New Roman"/>
                <a:ea typeface="宋体"/>
                <a:cs typeface="Times New Roman"/>
              </a:rPr>
              <a:t>清楚地</a:t>
            </a:r>
            <a:r>
              <a:rPr lang="zh-CN" altLang="zh-CN" sz="2400" spc="-100">
                <a:latin typeface="Times New Roman"/>
                <a:ea typeface="宋体"/>
                <a:cs typeface="Times New Roman"/>
              </a:rPr>
              <a:t>；</a:t>
            </a:r>
            <a:r>
              <a:rPr lang="en-US" altLang="zh-CN" sz="2400" spc="-100">
                <a:latin typeface="Times New Roman"/>
                <a:ea typeface="宋体"/>
                <a:cs typeface="Times New Roman"/>
              </a:rPr>
              <a:t>carelessly</a:t>
            </a:r>
            <a:r>
              <a:rPr lang="zh-CN" altLang="zh-CN" sz="2400" spc="-100">
                <a:latin typeface="Times New Roman"/>
                <a:ea typeface="宋体"/>
                <a:cs typeface="Times New Roman"/>
              </a:rPr>
              <a:t>粗心地；</a:t>
            </a:r>
            <a:r>
              <a:rPr lang="en-US" altLang="zh-CN" sz="2400" spc="-100">
                <a:latin typeface="Times New Roman"/>
                <a:ea typeface="宋体"/>
                <a:cs typeface="Times New Roman"/>
              </a:rPr>
              <a:t>early</a:t>
            </a:r>
            <a:r>
              <a:rPr lang="zh-CN" altLang="zh-CN" sz="2400" spc="-100">
                <a:latin typeface="Times New Roman"/>
                <a:ea typeface="宋体"/>
                <a:cs typeface="Times New Roman"/>
              </a:rPr>
              <a:t>早地；</a:t>
            </a:r>
            <a:r>
              <a:rPr lang="en-US" altLang="zh-CN" sz="2400" spc="-100">
                <a:latin typeface="Times New Roman"/>
                <a:ea typeface="宋体"/>
                <a:cs typeface="Times New Roman"/>
              </a:rPr>
              <a:t>quietly</a:t>
            </a:r>
            <a:r>
              <a:rPr lang="zh-CN" altLang="zh-CN" sz="2400" spc="-100">
                <a:latin typeface="Times New Roman"/>
                <a:ea typeface="宋体"/>
                <a:cs typeface="Times New Roman"/>
              </a:rPr>
              <a:t>安静地。</a:t>
            </a:r>
            <a:endParaRPr lang="en-US" altLang="zh-CN" sz="2400" u="wavy" spc="-100" smtClean="0">
              <a:uFill>
                <a:solidFill>
                  <a:srgbClr val="00B0F0"/>
                </a:solidFill>
              </a:uFill>
              <a:latin typeface="Times New Roman"/>
              <a:ea typeface="宋体"/>
              <a:cs typeface="Times New Roman"/>
            </a:endParaRPr>
          </a:p>
        </p:txBody>
      </p:sp>
      <p:sp>
        <p:nvSpPr>
          <p:cNvPr id="7" name="矩形 6"/>
          <p:cNvSpPr/>
          <p:nvPr/>
        </p:nvSpPr>
        <p:spPr>
          <a:xfrm>
            <a:off x="334566" y="4372236"/>
            <a:ext cx="11377264" cy="1000980"/>
          </a:xfrm>
          <a:prstGeom prst="rect">
            <a:avLst/>
          </a:prstGeom>
        </p:spPr>
        <p:txBody>
          <a:bodyPr wrap="square">
            <a:spAutoFit/>
          </a:bodyPr>
          <a:lstStyle/>
          <a:p>
            <a:pPr lvl="0" algn="just">
              <a:lnSpc>
                <a:spcPct val="120000"/>
              </a:lnSpc>
              <a:spcAft>
                <a:spcPts val="0"/>
              </a:spcAft>
            </a:pPr>
            <a:r>
              <a:rPr lang="en-US" altLang="zh-CN" sz="2400" smtClean="0">
                <a:solidFill>
                  <a:srgbClr val="00B0F0"/>
                </a:solidFill>
                <a:latin typeface="Times New Roman"/>
                <a:ea typeface="宋体"/>
                <a:cs typeface="Times New Roman"/>
              </a:rPr>
              <a:t>clear</a:t>
            </a:r>
            <a:r>
              <a:rPr lang="zh-CN" altLang="zh-CN" sz="2400">
                <a:solidFill>
                  <a:srgbClr val="00B0F0"/>
                </a:solidFill>
                <a:latin typeface="Times New Roman"/>
                <a:ea typeface="楷体"/>
                <a:cs typeface="Times New Roman"/>
              </a:rPr>
              <a:t>可用作形容词、动词和副词</a:t>
            </a:r>
            <a:r>
              <a:rPr lang="zh-CN" altLang="zh-CN" sz="2400">
                <a:solidFill>
                  <a:srgbClr val="00B0F0"/>
                </a:solidFill>
                <a:latin typeface="Times New Roman"/>
                <a:ea typeface="宋体"/>
                <a:cs typeface="Times New Roman"/>
              </a:rPr>
              <a:t>，</a:t>
            </a:r>
            <a:r>
              <a:rPr lang="zh-CN" altLang="zh-CN" sz="2400">
                <a:solidFill>
                  <a:srgbClr val="00B0F0"/>
                </a:solidFill>
                <a:latin typeface="Times New Roman"/>
                <a:ea typeface="楷体"/>
                <a:cs typeface="Times New Roman"/>
              </a:rPr>
              <a:t>涵盖</a:t>
            </a:r>
            <a:r>
              <a:rPr lang="en-US" altLang="zh-CN" sz="2400">
                <a:solidFill>
                  <a:srgbClr val="00B0F0"/>
                </a:solidFill>
                <a:latin typeface="+mn-ea"/>
                <a:ea typeface="+mn-ea"/>
                <a:cs typeface="Times New Roman"/>
              </a:rPr>
              <a:t>“</a:t>
            </a:r>
            <a:r>
              <a:rPr lang="zh-CN" altLang="zh-CN" sz="2400">
                <a:solidFill>
                  <a:srgbClr val="00B0F0"/>
                </a:solidFill>
                <a:latin typeface="Times New Roman"/>
                <a:ea typeface="楷体"/>
                <a:cs typeface="Times New Roman"/>
              </a:rPr>
              <a:t>清晰的</a:t>
            </a:r>
            <a:r>
              <a:rPr lang="zh-CN" altLang="zh-CN" sz="2400">
                <a:solidFill>
                  <a:srgbClr val="00B0F0"/>
                </a:solidFill>
                <a:latin typeface="Times New Roman"/>
                <a:ea typeface="宋体"/>
                <a:cs typeface="Times New Roman"/>
              </a:rPr>
              <a:t>，</a:t>
            </a:r>
            <a:r>
              <a:rPr lang="zh-CN" altLang="zh-CN" sz="2400">
                <a:solidFill>
                  <a:srgbClr val="00B0F0"/>
                </a:solidFill>
                <a:latin typeface="Times New Roman"/>
                <a:ea typeface="楷体"/>
                <a:cs typeface="Times New Roman"/>
              </a:rPr>
              <a:t>明确的</a:t>
            </a:r>
            <a:r>
              <a:rPr lang="zh-CN" altLang="zh-CN" sz="2400">
                <a:solidFill>
                  <a:srgbClr val="00B0F0"/>
                </a:solidFill>
                <a:latin typeface="Times New Roman"/>
                <a:ea typeface="宋体"/>
                <a:cs typeface="Times New Roman"/>
              </a:rPr>
              <a:t>，</a:t>
            </a:r>
            <a:r>
              <a:rPr lang="zh-CN" altLang="zh-CN" sz="2400">
                <a:solidFill>
                  <a:srgbClr val="00B0F0"/>
                </a:solidFill>
                <a:latin typeface="Times New Roman"/>
                <a:ea typeface="楷体"/>
                <a:cs typeface="Times New Roman"/>
              </a:rPr>
              <a:t>晴朗的</a:t>
            </a:r>
            <a:r>
              <a:rPr lang="zh-CN" altLang="zh-CN" sz="2400">
                <a:solidFill>
                  <a:srgbClr val="00B0F0"/>
                </a:solidFill>
                <a:latin typeface="Times New Roman"/>
                <a:ea typeface="宋体"/>
                <a:cs typeface="Times New Roman"/>
              </a:rPr>
              <a:t>；</a:t>
            </a:r>
            <a:r>
              <a:rPr lang="zh-CN" altLang="zh-CN" sz="2400">
                <a:solidFill>
                  <a:srgbClr val="00B0F0"/>
                </a:solidFill>
                <a:latin typeface="Times New Roman"/>
                <a:ea typeface="楷体"/>
                <a:cs typeface="Times New Roman"/>
              </a:rPr>
              <a:t>清除。</a:t>
            </a:r>
            <a:r>
              <a:rPr lang="en-US" altLang="zh-CN" sz="2400">
                <a:solidFill>
                  <a:srgbClr val="00B0F0"/>
                </a:solidFill>
                <a:latin typeface="+mn-ea"/>
                <a:ea typeface="+mn-ea"/>
                <a:cs typeface="Times New Roman"/>
              </a:rPr>
              <a:t>”</a:t>
            </a:r>
            <a:r>
              <a:rPr lang="zh-CN" altLang="zh-CN" sz="2400">
                <a:solidFill>
                  <a:srgbClr val="00B0F0"/>
                </a:solidFill>
                <a:latin typeface="Times New Roman"/>
                <a:ea typeface="楷体"/>
                <a:cs typeface="Times New Roman"/>
              </a:rPr>
              <a:t>等多种意思。</a:t>
            </a:r>
            <a:endParaRPr lang="zh-CN" altLang="zh-CN" sz="2400">
              <a:solidFill>
                <a:srgbClr val="000000"/>
              </a:solidFill>
              <a:latin typeface="Times New Roman"/>
              <a:ea typeface="宋体"/>
              <a:cs typeface="Times New Roman"/>
            </a:endParaRPr>
          </a:p>
        </p:txBody>
      </p:sp>
      <p:pic>
        <p:nvPicPr>
          <p:cNvPr id="8" name="箭头右.eps" descr="id:2147487844;FounderCES"/>
          <p:cNvPicPr/>
          <p:nvPr/>
        </p:nvPicPr>
        <p:blipFill>
          <a:blip r:embed="rId2"/>
          <a:stretch>
            <a:fillRect/>
          </a:stretch>
        </p:blipFill>
        <p:spPr>
          <a:xfrm rot="6705490">
            <a:off x="3368461" y="4214607"/>
            <a:ext cx="308537" cy="242662"/>
          </a:xfrm>
          <a:prstGeom prst="rect">
            <a:avLst/>
          </a:prstGeom>
        </p:spPr>
      </p:pic>
      <p:sp>
        <p:nvSpPr>
          <p:cNvPr id="9" name="矩形 8"/>
          <p:cNvSpPr/>
          <p:nvPr/>
        </p:nvSpPr>
        <p:spPr>
          <a:xfrm>
            <a:off x="334566" y="5229200"/>
            <a:ext cx="11521280" cy="1421928"/>
          </a:xfrm>
          <a:prstGeom prst="rect">
            <a:avLst/>
          </a:prstGeom>
        </p:spPr>
        <p:txBody>
          <a:bodyPr wrap="square">
            <a:spAutoFit/>
          </a:bodyPr>
          <a:lstStyle/>
          <a:p>
            <a:pPr algn="just">
              <a:lnSpc>
                <a:spcPct val="120000"/>
              </a:lnSpc>
              <a:spcAft>
                <a:spcPts val="0"/>
              </a:spcAft>
            </a:pPr>
            <a:r>
              <a:rPr lang="zh-CN" altLang="zh-CN" sz="2400" smtClean="0">
                <a:latin typeface="Times New Roman"/>
                <a:ea typeface="宋体"/>
                <a:cs typeface="Times New Roman"/>
              </a:rPr>
              <a:t>根据</a:t>
            </a:r>
            <a:r>
              <a:rPr lang="zh-CN" altLang="zh-CN" sz="2400">
                <a:latin typeface="Times New Roman"/>
                <a:ea typeface="宋体"/>
                <a:cs typeface="Times New Roman"/>
              </a:rPr>
              <a:t>文中</a:t>
            </a:r>
            <a:r>
              <a:rPr lang="en-US" altLang="zh-CN" sz="2400" smtClean="0">
                <a:latin typeface="Times New Roman"/>
                <a:ea typeface="宋体"/>
                <a:cs typeface="Times New Roman"/>
              </a:rPr>
              <a:t>“</a:t>
            </a:r>
            <a:r>
              <a:rPr lang="en-US" altLang="zh-CN" sz="2400">
                <a:latin typeface="Times New Roman"/>
                <a:ea typeface="宋体"/>
                <a:cs typeface="Times New Roman"/>
              </a:rPr>
              <a:t>Then she knew Mrs Wang couldn’t say any words... as her hearing got hurt in an accident.”</a:t>
            </a:r>
            <a:r>
              <a:rPr lang="zh-CN" altLang="zh-CN" sz="2400">
                <a:latin typeface="Times New Roman"/>
                <a:ea typeface="宋体"/>
                <a:cs typeface="Times New Roman"/>
              </a:rPr>
              <a:t>及上文中</a:t>
            </a:r>
            <a:r>
              <a:rPr lang="en-US" altLang="zh-CN" sz="2400">
                <a:latin typeface="Times New Roman"/>
                <a:ea typeface="宋体"/>
                <a:cs typeface="Times New Roman"/>
              </a:rPr>
              <a:t>“But Liu couldn’t understand.”</a:t>
            </a:r>
            <a:r>
              <a:rPr lang="zh-CN" altLang="zh-CN" sz="2400">
                <a:latin typeface="Times New Roman"/>
                <a:ea typeface="宋体"/>
                <a:cs typeface="Times New Roman"/>
              </a:rPr>
              <a:t>可知，此处指的是王太太说话不是很清楚。</a:t>
            </a:r>
            <a:r>
              <a:rPr lang="zh-CN" altLang="zh-CN" sz="2400" smtClean="0">
                <a:latin typeface="Times New Roman"/>
                <a:ea typeface="宋体"/>
                <a:cs typeface="Times New Roman"/>
              </a:rPr>
              <a:t>故选</a:t>
            </a:r>
            <a:r>
              <a:rPr lang="en-US" altLang="zh-CN" sz="2400">
                <a:latin typeface="Times New Roman"/>
                <a:ea typeface="宋体"/>
                <a:cs typeface="Times New Roman"/>
              </a:rPr>
              <a:t>A</a:t>
            </a:r>
            <a:r>
              <a:rPr lang="zh-CN" altLang="zh-CN" sz="2400">
                <a:latin typeface="Times New Roman"/>
                <a:ea typeface="宋体"/>
                <a:cs typeface="Times New Roman"/>
              </a:rPr>
              <a:t>。</a:t>
            </a:r>
            <a:endParaRPr lang="zh-CN" altLang="zh-CN" sz="2400">
              <a:solidFill>
                <a:srgbClr val="000000"/>
              </a:solidFill>
              <a:effectLst/>
              <a:latin typeface="Times New Roman"/>
              <a:ea typeface="宋体"/>
              <a:cs typeface="Times New Roman"/>
            </a:endParaRPr>
          </a:p>
        </p:txBody>
      </p:sp>
    </p:spTree>
    <p:extLst>
      <p:ext uri="{BB962C8B-B14F-4D97-AF65-F5344CB8AC3E}">
        <p14:creationId xmlns:p14="http://schemas.microsoft.com/office/powerpoint/2010/main" val="351664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p:cNvSpPr>
          <p:nvPr>
            <p:ph idx="1"/>
          </p:nvPr>
        </p:nvSpPr>
        <p:spPr>
          <a:xfrm>
            <a:off x="360854" y="3285793"/>
            <a:ext cx="11485848" cy="548548"/>
          </a:xfrm>
        </p:spPr>
        <p:txBody>
          <a:bodyPr/>
          <a:lstStyle/>
          <a:p>
            <a:pPr hangingPunct="0">
              <a:lnSpc>
                <a:spcPct val="140000"/>
              </a:lnSpc>
              <a:spcAft>
                <a:spcPts val="0"/>
              </a:spcAft>
              <a:tabLst>
                <a:tab pos="3941763" algn="l"/>
                <a:tab pos="6546850" algn="l"/>
                <a:tab pos="986155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B</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scarf         	 C</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           	D</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TextBox 3"/>
          <p:cNvSpPr txBox="1"/>
          <p:nvPr/>
        </p:nvSpPr>
        <p:spPr>
          <a:xfrm>
            <a:off x="893378" y="3297419"/>
            <a:ext cx="389850" cy="609398"/>
          </a:xfrm>
          <a:prstGeom prst="rect">
            <a:avLst/>
          </a:prstGeom>
          <a:noFill/>
        </p:spPr>
        <p:txBody>
          <a:bodyPr wrap="none" rtlCol="0">
            <a:spAutoFit/>
          </a:bodyPr>
          <a:lstStyle/>
          <a:p>
            <a:pPr algn="just">
              <a:lnSpc>
                <a:spcPct val="140000"/>
              </a:lnSpc>
            </a:pPr>
            <a:r>
              <a:rPr lang="en-US" altLang="zh-CN" sz="2400" smtClean="0">
                <a:latin typeface="Times New Roman"/>
                <a:ea typeface="宋体"/>
              </a:rPr>
              <a:t>B</a:t>
            </a:r>
            <a:endParaRPr lang="zh-CN" altLang="en-US" sz="2400" b="1" kern="100">
              <a:solidFill>
                <a:srgbClr val="FF0000"/>
              </a:solidFill>
              <a:cs typeface="Times New Roman" panose="02020603050405020304" pitchFamily="18" charset="0"/>
            </a:endParaRPr>
          </a:p>
        </p:txBody>
      </p:sp>
      <p:sp>
        <p:nvSpPr>
          <p:cNvPr id="7" name="矩形 6"/>
          <p:cNvSpPr/>
          <p:nvPr/>
        </p:nvSpPr>
        <p:spPr>
          <a:xfrm>
            <a:off x="334566" y="3789849"/>
            <a:ext cx="11521280" cy="2591479"/>
          </a:xfrm>
          <a:prstGeom prst="rect">
            <a:avLst/>
          </a:prstGeom>
        </p:spPr>
        <p:txBody>
          <a:bodyPr wrap="square">
            <a:spAutoFit/>
          </a:bodyPr>
          <a:lstStyle/>
          <a:p>
            <a:pPr algn="just" eaLnBrk="1">
              <a:lnSpc>
                <a:spcPct val="140000"/>
              </a:lnSpc>
              <a:spcAft>
                <a:spcPts val="0"/>
              </a:spcAft>
            </a:pPr>
            <a:r>
              <a:rPr lang="en-US" altLang="zh-CN" sz="2400">
                <a:latin typeface="Times New Roman"/>
                <a:ea typeface="宋体"/>
                <a:cs typeface="Times New Roman"/>
              </a:rPr>
              <a:t>[</a:t>
            </a:r>
            <a:r>
              <a:rPr lang="zh-CN" altLang="zh-CN" sz="2400">
                <a:latin typeface="Times New Roman"/>
                <a:ea typeface="黑体"/>
                <a:cs typeface="Times New Roman"/>
              </a:rPr>
              <a:t>解析</a:t>
            </a:r>
            <a:r>
              <a:rPr lang="en-US" altLang="zh-CN" sz="2400">
                <a:latin typeface="Times New Roman"/>
                <a:ea typeface="宋体"/>
                <a:cs typeface="Times New Roman"/>
              </a:rPr>
              <a:t>]</a:t>
            </a:r>
            <a:r>
              <a:rPr lang="zh-CN" altLang="zh-CN" sz="2400">
                <a:latin typeface="Times New Roman"/>
                <a:ea typeface="宋体"/>
                <a:cs typeface="Times New Roman"/>
              </a:rPr>
              <a:t>考查名词辨析。句意：王太太来这里只是想给刘做条围巾作为礼物。</a:t>
            </a:r>
            <a:r>
              <a:rPr lang="en-US" altLang="zh-CN" sz="2400">
                <a:latin typeface="Times New Roman"/>
                <a:ea typeface="宋体"/>
                <a:cs typeface="Times New Roman"/>
              </a:rPr>
              <a:t>hat</a:t>
            </a:r>
            <a:r>
              <a:rPr lang="zh-CN" altLang="zh-CN" sz="2400">
                <a:latin typeface="Times New Roman"/>
                <a:ea typeface="宋体"/>
                <a:cs typeface="Times New Roman"/>
              </a:rPr>
              <a:t>帽子；</a:t>
            </a:r>
            <a:r>
              <a:rPr lang="en-US" altLang="zh-CN" sz="2400" u="wavy">
                <a:uFill>
                  <a:solidFill>
                    <a:srgbClr val="00B0F0"/>
                  </a:solidFill>
                </a:uFill>
                <a:latin typeface="Times New Roman"/>
                <a:ea typeface="宋体"/>
                <a:cs typeface="Times New Roman"/>
              </a:rPr>
              <a:t>scarf</a:t>
            </a:r>
            <a:r>
              <a:rPr lang="zh-CN" altLang="zh-CN" sz="2400" u="wavy">
                <a:uFill>
                  <a:solidFill>
                    <a:srgbClr val="00B0F0"/>
                  </a:solidFill>
                </a:uFill>
                <a:latin typeface="Times New Roman"/>
                <a:ea typeface="宋体"/>
                <a:cs typeface="Times New Roman"/>
              </a:rPr>
              <a:t>围巾</a:t>
            </a:r>
            <a:r>
              <a:rPr lang="zh-CN" altLang="zh-CN" sz="2400">
                <a:latin typeface="Times New Roman"/>
                <a:ea typeface="宋体"/>
                <a:cs typeface="Times New Roman"/>
              </a:rPr>
              <a:t>；</a:t>
            </a:r>
            <a:r>
              <a:rPr lang="en-US" altLang="zh-CN" sz="2400">
                <a:latin typeface="Times New Roman"/>
                <a:ea typeface="宋体"/>
                <a:cs typeface="Times New Roman"/>
              </a:rPr>
              <a:t>dress</a:t>
            </a:r>
            <a:r>
              <a:rPr lang="zh-CN" altLang="zh-CN" sz="2400">
                <a:latin typeface="Times New Roman"/>
                <a:ea typeface="宋体"/>
                <a:cs typeface="Times New Roman"/>
              </a:rPr>
              <a:t>裙子；</a:t>
            </a:r>
            <a:r>
              <a:rPr lang="en-US" altLang="zh-CN" sz="2400" smtClean="0">
                <a:latin typeface="Times New Roman"/>
                <a:ea typeface="宋体"/>
                <a:cs typeface="Times New Roman"/>
              </a:rPr>
              <a:t>coat</a:t>
            </a:r>
            <a:r>
              <a:rPr lang="zh-CN" altLang="zh-CN" sz="2400" smtClean="0">
                <a:latin typeface="Times New Roman"/>
                <a:ea typeface="宋体"/>
                <a:cs typeface="Times New Roman"/>
              </a:rPr>
              <a:t>大衣</a:t>
            </a:r>
            <a:r>
              <a:rPr lang="zh-CN" altLang="zh-CN" sz="2400">
                <a:latin typeface="Times New Roman"/>
                <a:ea typeface="宋体"/>
                <a:cs typeface="Times New Roman"/>
              </a:rPr>
              <a:t>。根据文</a:t>
            </a:r>
            <a:r>
              <a:rPr lang="zh-CN" altLang="zh-CN" sz="2400" smtClean="0">
                <a:latin typeface="Times New Roman"/>
                <a:ea typeface="宋体"/>
                <a:cs typeface="Times New Roman"/>
              </a:rPr>
              <a:t>中</a:t>
            </a:r>
            <a:r>
              <a:rPr lang="en-US" altLang="zh-CN" sz="2400">
                <a:latin typeface="Times New Roman"/>
                <a:ea typeface="宋体"/>
                <a:cs typeface="Times New Roman"/>
              </a:rPr>
              <a:t>“Several days later, Liu looked at the </a:t>
            </a:r>
          </a:p>
          <a:p>
            <a:pPr algn="just" eaLnBrk="1">
              <a:lnSpc>
                <a:spcPct val="140000"/>
              </a:lnSpc>
              <a:spcAft>
                <a:spcPts val="0"/>
              </a:spcAft>
            </a:pPr>
            <a:endParaRPr lang="en-US" altLang="zh-CN" sz="1000" smtClean="0">
              <a:latin typeface="Times New Roman"/>
              <a:ea typeface="宋体"/>
              <a:cs typeface="Times New Roman"/>
            </a:endParaRPr>
          </a:p>
          <a:p>
            <a:pPr algn="just" eaLnBrk="1">
              <a:lnSpc>
                <a:spcPct val="140000"/>
              </a:lnSpc>
              <a:spcAft>
                <a:spcPts val="0"/>
              </a:spcAft>
            </a:pPr>
            <a:endParaRPr lang="en-US" altLang="zh-CN" sz="1000" smtClean="0">
              <a:latin typeface="Times New Roman"/>
              <a:ea typeface="宋体"/>
              <a:cs typeface="Times New Roman"/>
            </a:endParaRPr>
          </a:p>
          <a:p>
            <a:pPr algn="just" eaLnBrk="1">
              <a:lnSpc>
                <a:spcPct val="140000"/>
              </a:lnSpc>
              <a:spcAft>
                <a:spcPts val="0"/>
              </a:spcAft>
            </a:pPr>
            <a:r>
              <a:rPr lang="en-US" altLang="zh-CN" sz="2400" smtClean="0">
                <a:latin typeface="Times New Roman"/>
                <a:ea typeface="宋体"/>
                <a:cs typeface="Times New Roman"/>
              </a:rPr>
              <a:t>beautiful </a:t>
            </a:r>
            <a:r>
              <a:rPr lang="en-US" altLang="zh-CN" sz="2400">
                <a:latin typeface="Times New Roman"/>
                <a:ea typeface="宋体"/>
                <a:cs typeface="Times New Roman"/>
              </a:rPr>
              <a:t>scarf and thought it was... of Mrs Wang to give her something great on her birthday.”</a:t>
            </a:r>
            <a:r>
              <a:rPr lang="zh-CN" altLang="zh-CN" sz="2400" smtClean="0">
                <a:latin typeface="Times New Roman"/>
                <a:ea typeface="宋体"/>
                <a:cs typeface="Times New Roman"/>
              </a:rPr>
              <a:t>可知</a:t>
            </a:r>
            <a:r>
              <a:rPr lang="zh-CN" altLang="zh-CN" sz="2400">
                <a:latin typeface="Times New Roman"/>
                <a:ea typeface="宋体"/>
                <a:cs typeface="Times New Roman"/>
              </a:rPr>
              <a:t>，王太太送给刘一条围巾作为生日礼物。故选</a:t>
            </a:r>
            <a:r>
              <a:rPr lang="en-US" altLang="zh-CN" sz="2400">
                <a:latin typeface="Times New Roman"/>
                <a:ea typeface="宋体"/>
                <a:cs typeface="Times New Roman"/>
              </a:rPr>
              <a:t>B</a:t>
            </a:r>
            <a:r>
              <a:rPr lang="zh-CN" altLang="zh-CN" sz="2400" smtClean="0">
                <a:latin typeface="Times New Roman"/>
                <a:ea typeface="宋体"/>
                <a:cs typeface="Times New Roman"/>
              </a:rPr>
              <a:t>。</a:t>
            </a:r>
            <a:endParaRPr lang="zh-CN" altLang="zh-CN" sz="2400">
              <a:solidFill>
                <a:srgbClr val="000000"/>
              </a:solidFill>
              <a:effectLst/>
              <a:latin typeface="Times New Roman"/>
              <a:ea typeface="宋体"/>
              <a:cs typeface="Times New Roman"/>
            </a:endParaRPr>
          </a:p>
        </p:txBody>
      </p:sp>
      <p:pic>
        <p:nvPicPr>
          <p:cNvPr id="8" name="箭头右.eps" descr="id:2147487844;FounderCES"/>
          <p:cNvPicPr/>
          <p:nvPr/>
        </p:nvPicPr>
        <p:blipFill>
          <a:blip r:embed="rId2"/>
          <a:stretch>
            <a:fillRect/>
          </a:stretch>
        </p:blipFill>
        <p:spPr>
          <a:xfrm>
            <a:off x="1440218" y="4809657"/>
            <a:ext cx="576064" cy="453069"/>
          </a:xfrm>
          <a:prstGeom prst="rect">
            <a:avLst/>
          </a:prstGeom>
        </p:spPr>
      </p:pic>
      <p:sp>
        <p:nvSpPr>
          <p:cNvPr id="9" name="矩形 8"/>
          <p:cNvSpPr/>
          <p:nvPr/>
        </p:nvSpPr>
        <p:spPr>
          <a:xfrm>
            <a:off x="1990750" y="4794812"/>
            <a:ext cx="2765501" cy="609398"/>
          </a:xfrm>
          <a:prstGeom prst="rect">
            <a:avLst/>
          </a:prstGeom>
        </p:spPr>
        <p:txBody>
          <a:bodyPr wrap="none">
            <a:spAutoFit/>
          </a:bodyPr>
          <a:lstStyle/>
          <a:p>
            <a:pPr algn="just">
              <a:lnSpc>
                <a:spcPct val="140000"/>
              </a:lnSpc>
            </a:pPr>
            <a:r>
              <a:rPr lang="zh-CN" altLang="en-US" sz="2400">
                <a:solidFill>
                  <a:srgbClr val="00B0F0"/>
                </a:solidFill>
              </a:rPr>
              <a:t>scarves </a:t>
            </a:r>
            <a:r>
              <a:rPr lang="zh-CN" altLang="en-US" sz="2400">
                <a:solidFill>
                  <a:srgbClr val="00B0F0"/>
                </a:solidFill>
                <a:latin typeface="楷体" panose="02010609060101010101" pitchFamily="49" charset="-122"/>
                <a:ea typeface="楷体" panose="02010609060101010101" pitchFamily="49" charset="-122"/>
              </a:rPr>
              <a:t>是复数形式</a:t>
            </a:r>
          </a:p>
        </p:txBody>
      </p:sp>
      <p:sp>
        <p:nvSpPr>
          <p:cNvPr id="10" name="内容占位符 2"/>
          <p:cNvSpPr txBox="1">
            <a:spLocks/>
          </p:cNvSpPr>
          <p:nvPr/>
        </p:nvSpPr>
        <p:spPr bwMode="auto">
          <a:xfrm>
            <a:off x="360854" y="735826"/>
            <a:ext cx="11485848" cy="2620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a:lnSpc>
                <a:spcPct val="140000"/>
              </a:lnSpc>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when Liu Lingli was planning her birthday party, Mrs Wang who lives next door came to her and tried to use body language to “talk” with her. But Liu couldn’t understand. Then she knew Mrs Wang couldn’t say any words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her hearing got hurt in an accident.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Mrs Wang came here just because she wanted to make Liu a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 present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719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5946"/>
            <a:ext cx="11485848" cy="2116990"/>
          </a:xfrm>
        </p:spPr>
        <p:txBody>
          <a:bodyPr/>
          <a:lstStyle/>
          <a:p>
            <a:pPr indent="715963" hangingPunct="0">
              <a:lnSpc>
                <a:spcPct val="13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 days later, Liu looked at the beautiful scarf and thought it was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Mrs Wang to give her something great on her birthday. What’s more, she thought it would be great if she really could talk,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idea of being a teacher for hearing-impaired</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听力受损的</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came into her mind</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2780928"/>
            <a:ext cx="11485848"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rude                      B. busy                    C. kind                    D. sad</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TextBox 3"/>
          <p:cNvSpPr txBox="1"/>
          <p:nvPr/>
        </p:nvSpPr>
        <p:spPr>
          <a:xfrm>
            <a:off x="884752" y="2791742"/>
            <a:ext cx="425116" cy="612475"/>
          </a:xfrm>
          <a:prstGeom prst="rect">
            <a:avLst/>
          </a:prstGeom>
          <a:noFill/>
        </p:spPr>
        <p:txBody>
          <a:bodyPr wrap="none" rtlCol="0">
            <a:spAutoFit/>
          </a:bodyPr>
          <a:lstStyle/>
          <a:p>
            <a:pPr algn="ctr">
              <a:lnSpc>
                <a:spcPct val="130000"/>
              </a:lnSpc>
            </a:pPr>
            <a:r>
              <a:rPr lang="en-US" altLang="zh-CN" sz="2600" smtClean="0">
                <a:latin typeface="Times New Roman"/>
                <a:ea typeface="宋体"/>
              </a:rPr>
              <a:t>C</a:t>
            </a:r>
            <a:endParaRPr lang="zh-CN" altLang="en-US" sz="2600" b="1" kern="100">
              <a:solidFill>
                <a:srgbClr val="FF0000"/>
              </a:solidFill>
              <a:cs typeface="Times New Roman" panose="02020603050405020304" pitchFamily="18" charset="0"/>
            </a:endParaRPr>
          </a:p>
        </p:txBody>
      </p:sp>
      <p:sp>
        <p:nvSpPr>
          <p:cNvPr id="10" name="矩形 9"/>
          <p:cNvSpPr/>
          <p:nvPr/>
        </p:nvSpPr>
        <p:spPr>
          <a:xfrm>
            <a:off x="406574" y="3356992"/>
            <a:ext cx="11377264" cy="3213187"/>
          </a:xfrm>
          <a:prstGeom prst="rect">
            <a:avLst/>
          </a:prstGeom>
        </p:spPr>
        <p:txBody>
          <a:bodyPr wrap="square">
            <a:spAutoFit/>
          </a:bodyPr>
          <a:lstStyle/>
          <a:p>
            <a:pPr algn="dist" eaLnBrk="1">
              <a:lnSpc>
                <a:spcPct val="130000"/>
              </a:lnSpc>
              <a:spcAft>
                <a:spcPts val="0"/>
              </a:spcAft>
            </a:pPr>
            <a:r>
              <a:rPr lang="en-US" altLang="zh-CN" sz="2600">
                <a:latin typeface="Times New Roman"/>
                <a:ea typeface="宋体"/>
                <a:cs typeface="Times New Roman"/>
              </a:rPr>
              <a:t>[</a:t>
            </a:r>
            <a:r>
              <a:rPr lang="zh-CN" altLang="zh-CN" sz="2600">
                <a:latin typeface="Times New Roman"/>
                <a:ea typeface="黑体"/>
                <a:cs typeface="Times New Roman"/>
              </a:rPr>
              <a:t>解析</a:t>
            </a:r>
            <a:r>
              <a:rPr lang="en-US" altLang="zh-CN" sz="2600">
                <a:latin typeface="Times New Roman"/>
                <a:ea typeface="宋体"/>
                <a:cs typeface="Times New Roman"/>
              </a:rPr>
              <a:t>]</a:t>
            </a:r>
            <a:r>
              <a:rPr lang="zh-CN" altLang="zh-CN" sz="2600">
                <a:latin typeface="Times New Roman"/>
                <a:ea typeface="宋体"/>
                <a:cs typeface="Times New Roman"/>
              </a:rPr>
              <a:t>考查形容词辨析。句意：几天后，刘看着这条漂亮的围巾，心想王太太真好，在她生日时送给她这么精美的礼物。</a:t>
            </a:r>
            <a:r>
              <a:rPr lang="en-US" altLang="zh-CN" sz="2600">
                <a:latin typeface="Times New Roman"/>
                <a:ea typeface="宋体"/>
                <a:cs typeface="Times New Roman"/>
              </a:rPr>
              <a:t>rude</a:t>
            </a:r>
            <a:r>
              <a:rPr lang="zh-CN" altLang="zh-CN" sz="2600">
                <a:latin typeface="Times New Roman"/>
                <a:ea typeface="宋体"/>
                <a:cs typeface="Times New Roman"/>
              </a:rPr>
              <a:t>粗鲁的；</a:t>
            </a:r>
            <a:r>
              <a:rPr lang="en-US" altLang="zh-CN" sz="2600">
                <a:latin typeface="Times New Roman"/>
                <a:ea typeface="宋体"/>
                <a:cs typeface="Times New Roman"/>
              </a:rPr>
              <a:t>busy</a:t>
            </a:r>
            <a:r>
              <a:rPr lang="zh-CN" altLang="zh-CN" sz="2600">
                <a:latin typeface="Times New Roman"/>
                <a:ea typeface="宋体"/>
                <a:cs typeface="Times New Roman"/>
              </a:rPr>
              <a:t>忙碌的；</a:t>
            </a:r>
            <a:r>
              <a:rPr lang="en-US" altLang="zh-CN" sz="2600" u="wavy" smtClean="0">
                <a:uFill>
                  <a:solidFill>
                    <a:srgbClr val="00B0F0"/>
                  </a:solidFill>
                </a:uFill>
                <a:latin typeface="Times New Roman"/>
                <a:ea typeface="宋体"/>
                <a:cs typeface="Times New Roman"/>
              </a:rPr>
              <a:t>kind</a:t>
            </a:r>
          </a:p>
          <a:p>
            <a:pPr algn="dist" eaLnBrk="1">
              <a:lnSpc>
                <a:spcPct val="130000"/>
              </a:lnSpc>
              <a:spcAft>
                <a:spcPts val="0"/>
              </a:spcAft>
            </a:pPr>
            <a:endParaRPr lang="en-US" altLang="zh-CN" sz="2600" u="wavy">
              <a:uFill>
                <a:solidFill>
                  <a:srgbClr val="00B0F0"/>
                </a:solidFill>
              </a:uFill>
              <a:latin typeface="Times New Roman"/>
              <a:ea typeface="宋体"/>
              <a:cs typeface="Times New Roman"/>
            </a:endParaRPr>
          </a:p>
          <a:p>
            <a:pPr algn="dist" eaLnBrk="1">
              <a:lnSpc>
                <a:spcPct val="130000"/>
              </a:lnSpc>
              <a:spcAft>
                <a:spcPts val="0"/>
              </a:spcAft>
            </a:pPr>
            <a:r>
              <a:rPr lang="zh-CN" altLang="zh-CN" sz="2600" u="wavy" smtClean="0">
                <a:uFill>
                  <a:solidFill>
                    <a:srgbClr val="00B0F0"/>
                  </a:solidFill>
                </a:uFill>
                <a:latin typeface="Times New Roman"/>
                <a:ea typeface="宋体"/>
                <a:cs typeface="Times New Roman"/>
              </a:rPr>
              <a:t>友好</a:t>
            </a:r>
            <a:r>
              <a:rPr lang="zh-CN" altLang="zh-CN" sz="2600" u="wavy">
                <a:uFill>
                  <a:solidFill>
                    <a:srgbClr val="00B0F0"/>
                  </a:solidFill>
                </a:uFill>
                <a:latin typeface="Times New Roman"/>
                <a:ea typeface="宋体"/>
                <a:cs typeface="Times New Roman"/>
              </a:rPr>
              <a:t>的</a:t>
            </a:r>
            <a:r>
              <a:rPr lang="zh-CN" altLang="zh-CN" sz="2600">
                <a:latin typeface="Times New Roman"/>
                <a:ea typeface="宋体"/>
                <a:cs typeface="Times New Roman"/>
              </a:rPr>
              <a:t>；</a:t>
            </a:r>
            <a:r>
              <a:rPr lang="en-US" altLang="zh-CN" sz="2600">
                <a:latin typeface="Times New Roman"/>
                <a:ea typeface="宋体"/>
                <a:cs typeface="Times New Roman"/>
              </a:rPr>
              <a:t>sad</a:t>
            </a:r>
            <a:r>
              <a:rPr lang="zh-CN" altLang="zh-CN" sz="2600">
                <a:latin typeface="Times New Roman"/>
                <a:ea typeface="宋体"/>
                <a:cs typeface="Times New Roman"/>
              </a:rPr>
              <a:t>伤心的</a:t>
            </a:r>
            <a:r>
              <a:rPr lang="zh-CN" altLang="zh-CN" sz="2600" smtClean="0">
                <a:latin typeface="Times New Roman"/>
                <a:ea typeface="宋体"/>
                <a:cs typeface="Times New Roman"/>
              </a:rPr>
              <a:t>。根据</a:t>
            </a:r>
            <a:r>
              <a:rPr lang="zh-CN" altLang="zh-CN" sz="2600">
                <a:latin typeface="Times New Roman"/>
                <a:ea typeface="宋体"/>
                <a:cs typeface="Times New Roman"/>
              </a:rPr>
              <a:t>文中</a:t>
            </a:r>
            <a:r>
              <a:rPr lang="en-US" altLang="zh-CN" sz="2600">
                <a:latin typeface="Times New Roman"/>
                <a:ea typeface="宋体"/>
                <a:cs typeface="Times New Roman"/>
              </a:rPr>
              <a:t>“Several days later, Liu looked at the beautiful </a:t>
            </a:r>
          </a:p>
          <a:p>
            <a:pPr algn="just" eaLnBrk="1">
              <a:lnSpc>
                <a:spcPct val="130000"/>
              </a:lnSpc>
              <a:spcAft>
                <a:spcPts val="0"/>
              </a:spcAft>
            </a:pPr>
            <a:r>
              <a:rPr lang="en-US" altLang="zh-CN" sz="2600" smtClean="0">
                <a:latin typeface="Times New Roman"/>
                <a:ea typeface="宋体"/>
                <a:cs typeface="Times New Roman"/>
              </a:rPr>
              <a:t>scarf </a:t>
            </a:r>
            <a:r>
              <a:rPr lang="en-US" altLang="zh-CN" sz="2600">
                <a:latin typeface="Times New Roman"/>
                <a:ea typeface="宋体"/>
                <a:cs typeface="Times New Roman"/>
              </a:rPr>
              <a:t>and thought it was... of Mrs Wang to give her something great on her </a:t>
            </a:r>
            <a:r>
              <a:rPr lang="en-US" altLang="zh-CN" sz="2600" spc="-100">
                <a:latin typeface="Times New Roman"/>
                <a:ea typeface="宋体"/>
                <a:cs typeface="Times New Roman"/>
              </a:rPr>
              <a:t>birthday.”</a:t>
            </a:r>
            <a:r>
              <a:rPr lang="zh-CN" altLang="zh-CN" sz="2600" spc="-100">
                <a:latin typeface="Times New Roman"/>
                <a:ea typeface="宋体"/>
                <a:cs typeface="Times New Roman"/>
              </a:rPr>
              <a:t>可知，此处指的是刘认为王太太给她送生日礼物是友好的。故选</a:t>
            </a:r>
            <a:r>
              <a:rPr lang="en-US" altLang="zh-CN" sz="2600" spc="-100">
                <a:latin typeface="Times New Roman"/>
                <a:ea typeface="宋体"/>
                <a:cs typeface="Times New Roman"/>
              </a:rPr>
              <a:t>C</a:t>
            </a:r>
            <a:r>
              <a:rPr lang="zh-CN" altLang="zh-CN" sz="2600" spc="-100">
                <a:latin typeface="Times New Roman"/>
                <a:ea typeface="宋体"/>
                <a:cs typeface="Times New Roman"/>
              </a:rPr>
              <a:t>。</a:t>
            </a:r>
            <a:endParaRPr lang="zh-CN" altLang="zh-CN" sz="2600" spc="-100">
              <a:solidFill>
                <a:srgbClr val="000000"/>
              </a:solidFill>
              <a:effectLst/>
              <a:latin typeface="Times New Roman"/>
              <a:ea typeface="宋体"/>
              <a:cs typeface="Times New Roman"/>
            </a:endParaRPr>
          </a:p>
        </p:txBody>
      </p:sp>
      <p:pic>
        <p:nvPicPr>
          <p:cNvPr id="11" name="箭头右.eps" descr="id:2147487844;FounderCES"/>
          <p:cNvPicPr/>
          <p:nvPr/>
        </p:nvPicPr>
        <p:blipFill>
          <a:blip r:embed="rId2"/>
          <a:stretch>
            <a:fillRect/>
          </a:stretch>
        </p:blipFill>
        <p:spPr>
          <a:xfrm flipH="1">
            <a:off x="10919742" y="4405888"/>
            <a:ext cx="288032" cy="233234"/>
          </a:xfrm>
          <a:prstGeom prst="rect">
            <a:avLst/>
          </a:prstGeom>
        </p:spPr>
      </p:pic>
      <p:sp>
        <p:nvSpPr>
          <p:cNvPr id="12" name="矩形 11"/>
          <p:cNvSpPr/>
          <p:nvPr/>
        </p:nvSpPr>
        <p:spPr>
          <a:xfrm>
            <a:off x="9614972" y="4513879"/>
            <a:ext cx="2199641" cy="556563"/>
          </a:xfrm>
          <a:prstGeom prst="rect">
            <a:avLst/>
          </a:prstGeom>
        </p:spPr>
        <p:txBody>
          <a:bodyPr wrap="none">
            <a:spAutoFit/>
          </a:bodyPr>
          <a:lstStyle/>
          <a:p>
            <a:pPr>
              <a:lnSpc>
                <a:spcPct val="130000"/>
              </a:lnSpc>
            </a:pPr>
            <a:r>
              <a:rPr lang="en-US" altLang="zh-CN" sz="2600" smtClean="0">
                <a:solidFill>
                  <a:srgbClr val="00B0F0"/>
                </a:solidFill>
              </a:rPr>
              <a:t>a kind of</a:t>
            </a:r>
            <a:r>
              <a:rPr lang="zh-CN" altLang="en-US" sz="2600" smtClean="0">
                <a:solidFill>
                  <a:srgbClr val="00B0F0"/>
                </a:solidFill>
              </a:rPr>
              <a:t> </a:t>
            </a:r>
            <a:r>
              <a:rPr lang="zh-CN" altLang="en-US" sz="2600">
                <a:solidFill>
                  <a:srgbClr val="00B0F0"/>
                </a:solidFill>
                <a:latin typeface="楷体" panose="02010609060101010101" pitchFamily="49" charset="-122"/>
                <a:ea typeface="楷体" panose="02010609060101010101" pitchFamily="49" charset="-122"/>
              </a:rPr>
              <a:t>一种</a:t>
            </a:r>
          </a:p>
        </p:txBody>
      </p:sp>
    </p:spTree>
    <p:extLst>
      <p:ext uri="{BB962C8B-B14F-4D97-AF65-F5344CB8AC3E}">
        <p14:creationId xmlns:p14="http://schemas.microsoft.com/office/powerpoint/2010/main" val="120683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5946"/>
            <a:ext cx="11485848" cy="2267031"/>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Several days later, Liu looked at the beautiful scarf and thought it was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Mrs Wang to give her something great on her birthday. What’s more, she thought it would be great if she really could talk,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idea of being a teacher for hearing-impaired</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听力受损的</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came into her mind</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30690"/>
            <a:ext cx="11485848"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4037013" algn="l"/>
                <a:tab pos="5645150" algn="l"/>
                <a:tab pos="6280150" algn="l"/>
                <a:tab pos="9593263"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or	B. so		     C. because	D. but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2"/>
          <p:cNvSpPr txBox="1"/>
          <p:nvPr/>
        </p:nvSpPr>
        <p:spPr>
          <a:xfrm>
            <a:off x="910630" y="2929156"/>
            <a:ext cx="407483" cy="652486"/>
          </a:xfrm>
          <a:prstGeom prst="rect">
            <a:avLst/>
          </a:prstGeom>
          <a:noFill/>
        </p:spPr>
        <p:txBody>
          <a:bodyPr wrap="none" rtlCol="0">
            <a:spAutoFit/>
          </a:bodyPr>
          <a:lstStyle/>
          <a:p>
            <a:pPr algn="ctr">
              <a:lnSpc>
                <a:spcPct val="140000"/>
              </a:lnSpc>
            </a:pPr>
            <a:r>
              <a:rPr lang="en-US" altLang="zh-CN" sz="2600" smtClean="0">
                <a:latin typeface="Times New Roman"/>
                <a:ea typeface="宋体"/>
              </a:rPr>
              <a:t>B</a:t>
            </a:r>
            <a:endParaRPr lang="zh-CN" altLang="en-US" sz="2600" b="1" kern="100">
              <a:solidFill>
                <a:srgbClr val="FF0000"/>
              </a:solidFill>
              <a:cs typeface="Times New Roman" panose="02020603050405020304" pitchFamily="18" charset="0"/>
            </a:endParaRPr>
          </a:p>
        </p:txBody>
      </p:sp>
      <p:sp>
        <p:nvSpPr>
          <p:cNvPr id="5" name="内容占位符 3"/>
          <p:cNvSpPr txBox="1">
            <a:spLocks/>
          </p:cNvSpPr>
          <p:nvPr/>
        </p:nvSpPr>
        <p:spPr bwMode="auto">
          <a:xfrm>
            <a:off x="360854" y="3479602"/>
            <a:ext cx="1148584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600" b="1" smtClean="0">
                <a:solidFill>
                  <a:srgbClr val="FF0000"/>
                </a:solidFill>
                <a:cs typeface="Times New Roman"/>
              </a:rPr>
              <a:t>[</a:t>
            </a:r>
            <a:r>
              <a:rPr lang="zh-CN" altLang="zh-CN" sz="2600" b="1" smtClean="0">
                <a:solidFill>
                  <a:srgbClr val="FF0000"/>
                </a:solidFill>
                <a:ea typeface="黑体"/>
                <a:cs typeface="Times New Roman"/>
              </a:rPr>
              <a:t>解析</a:t>
            </a:r>
            <a:r>
              <a:rPr lang="en-US" altLang="zh-CN" sz="2600" b="1" smtClean="0">
                <a:solidFill>
                  <a:srgbClr val="FF0000"/>
                </a:solidFill>
                <a:cs typeface="Times New Roman"/>
              </a:rPr>
              <a:t>]</a:t>
            </a:r>
            <a:r>
              <a:rPr lang="zh-CN" altLang="zh-CN" sz="2600" b="1" smtClean="0">
                <a:solidFill>
                  <a:srgbClr val="FF0000"/>
                </a:solidFill>
                <a:cs typeface="Times New Roman"/>
              </a:rPr>
              <a:t>考查连词辨析。句意：更重要的是，她认为如果她真的会说话，那就太好了，所以她萌生了当一名听障学生老师的想法。</a:t>
            </a:r>
            <a:r>
              <a:rPr lang="en-US" altLang="zh-CN" sz="2600" b="1" smtClean="0">
                <a:solidFill>
                  <a:srgbClr val="FF0000"/>
                </a:solidFill>
                <a:cs typeface="Times New Roman"/>
              </a:rPr>
              <a:t>or</a:t>
            </a:r>
            <a:r>
              <a:rPr lang="zh-CN" altLang="zh-CN" sz="2600" b="1" smtClean="0">
                <a:solidFill>
                  <a:srgbClr val="FF0000"/>
                </a:solidFill>
                <a:cs typeface="Times New Roman"/>
              </a:rPr>
              <a:t>或者；</a:t>
            </a:r>
            <a:r>
              <a:rPr lang="en-US" altLang="zh-CN" sz="2600" b="1" smtClean="0">
                <a:solidFill>
                  <a:srgbClr val="FF0000"/>
                </a:solidFill>
                <a:cs typeface="Times New Roman"/>
              </a:rPr>
              <a:t>so</a:t>
            </a:r>
            <a:r>
              <a:rPr lang="zh-CN" altLang="zh-CN" sz="2600" b="1" smtClean="0">
                <a:solidFill>
                  <a:srgbClr val="FF0000"/>
                </a:solidFill>
                <a:cs typeface="Times New Roman"/>
              </a:rPr>
              <a:t>因此；</a:t>
            </a:r>
            <a:r>
              <a:rPr lang="en-US" altLang="zh-CN" sz="2600" b="1" smtClean="0">
                <a:solidFill>
                  <a:srgbClr val="FF0000"/>
                </a:solidFill>
                <a:cs typeface="Times New Roman"/>
              </a:rPr>
              <a:t>because</a:t>
            </a:r>
            <a:r>
              <a:rPr lang="zh-CN" altLang="zh-CN" sz="2600" b="1" smtClean="0">
                <a:solidFill>
                  <a:srgbClr val="FF0000"/>
                </a:solidFill>
                <a:cs typeface="Times New Roman"/>
              </a:rPr>
              <a:t>因为；</a:t>
            </a:r>
            <a:r>
              <a:rPr lang="en-US" altLang="zh-CN" sz="2600" b="1" smtClean="0">
                <a:solidFill>
                  <a:srgbClr val="FF0000"/>
                </a:solidFill>
                <a:cs typeface="Times New Roman"/>
              </a:rPr>
              <a:t>but</a:t>
            </a:r>
            <a:r>
              <a:rPr lang="zh-CN" altLang="zh-CN" sz="2600" b="1" smtClean="0">
                <a:solidFill>
                  <a:srgbClr val="FF0000"/>
                </a:solidFill>
                <a:cs typeface="Times New Roman"/>
              </a:rPr>
              <a:t>但是。根据文中</a:t>
            </a:r>
            <a:r>
              <a:rPr lang="en-US" altLang="zh-CN" sz="2600" b="1" smtClean="0">
                <a:solidFill>
                  <a:srgbClr val="FF0000"/>
                </a:solidFill>
                <a:cs typeface="Times New Roman"/>
              </a:rPr>
              <a:t>“What’s more, she thought it would be great if she really could talk”</a:t>
            </a:r>
            <a:r>
              <a:rPr lang="zh-CN" altLang="zh-CN" sz="2600" b="1" smtClean="0">
                <a:solidFill>
                  <a:srgbClr val="FF0000"/>
                </a:solidFill>
                <a:cs typeface="Times New Roman"/>
              </a:rPr>
              <a:t>可知，这是她想当一名听障学生老师的原因，空格前后的句子之间为因果关系，因此用</a:t>
            </a:r>
            <a:r>
              <a:rPr lang="en-US" altLang="zh-CN" sz="2600" b="1" smtClean="0">
                <a:solidFill>
                  <a:srgbClr val="FF0000"/>
                </a:solidFill>
                <a:cs typeface="Times New Roman"/>
              </a:rPr>
              <a:t>so</a:t>
            </a:r>
            <a:r>
              <a:rPr lang="zh-CN" altLang="zh-CN" sz="2600" b="1" smtClean="0">
                <a:solidFill>
                  <a:srgbClr val="FF0000"/>
                </a:solidFill>
                <a:cs typeface="Times New Roman"/>
              </a:rPr>
              <a:t>连接。故选</a:t>
            </a:r>
            <a:r>
              <a:rPr lang="en-US" altLang="zh-CN" sz="2600" b="1" smtClean="0">
                <a:solidFill>
                  <a:srgbClr val="FF0000"/>
                </a:solidFill>
                <a:cs typeface="Times New Roman"/>
              </a:rPr>
              <a:t>B</a:t>
            </a:r>
            <a:r>
              <a:rPr lang="zh-CN" altLang="zh-CN" sz="2600" b="1" smtClean="0">
                <a:solidFill>
                  <a:srgbClr val="FF0000"/>
                </a:solidFill>
                <a:cs typeface="Times New Roman"/>
              </a:rPr>
              <a:t>。</a:t>
            </a:r>
            <a:endParaRPr lang="en-US" altLang="zh-CN" sz="2600" b="1" smtClean="0">
              <a:solidFill>
                <a:srgbClr val="FF0000"/>
              </a:solidFill>
              <a:cs typeface="Times New Roman"/>
            </a:endParaRPr>
          </a:p>
        </p:txBody>
      </p:sp>
    </p:spTree>
    <p:extLst>
      <p:ext uri="{BB962C8B-B14F-4D97-AF65-F5344CB8AC3E}">
        <p14:creationId xmlns:p14="http://schemas.microsoft.com/office/powerpoint/2010/main" val="133337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4566" y="684070"/>
            <a:ext cx="11485848" cy="1897699"/>
          </a:xfrm>
        </p:spPr>
        <p:txBody>
          <a:bodyPr/>
          <a:lstStyle/>
          <a:p>
            <a:pPr indent="715963" hangingPunct="0">
              <a:lnSpc>
                <a:spcPct val="140000"/>
              </a:lnSpc>
              <a:spcAft>
                <a:spcPts val="0"/>
              </a:spcAft>
            </a:pP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first, Liu almost gave up because of difficulties. Then she thought the students she taught must feel </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others could understand them. That made Liu keep making her dream come true</a:t>
            </a: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507812"/>
            <a:ext cx="11485848" cy="643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2260600" algn="l"/>
                <a:tab pos="4667250" algn="l"/>
              </a:tabLst>
            </a:pPr>
            <a:r>
              <a:rPr lang="zh-CN"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9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worried	B. bored	     C. excited	    D. shy</a:t>
            </a:r>
            <a:endParaRPr lang="zh-CN" altLang="zh-CN" sz="2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TextBox 2"/>
          <p:cNvSpPr txBox="1"/>
          <p:nvPr/>
        </p:nvSpPr>
        <p:spPr>
          <a:xfrm>
            <a:off x="941265" y="2536026"/>
            <a:ext cx="461986" cy="667234"/>
          </a:xfrm>
          <a:prstGeom prst="rect">
            <a:avLst/>
          </a:prstGeom>
          <a:noFill/>
        </p:spPr>
        <p:txBody>
          <a:bodyPr wrap="none" rtlCol="0">
            <a:spAutoFit/>
          </a:bodyPr>
          <a:lstStyle/>
          <a:p>
            <a:pPr algn="just">
              <a:lnSpc>
                <a:spcPct val="140000"/>
              </a:lnSpc>
            </a:pPr>
            <a:r>
              <a:rPr lang="en-US" altLang="zh-CN" sz="2900" smtClean="0">
                <a:latin typeface="Times New Roman"/>
                <a:ea typeface="宋体"/>
              </a:rPr>
              <a:t>C</a:t>
            </a:r>
            <a:endParaRPr lang="zh-CN" altLang="en-US" sz="2900" b="1" kern="100">
              <a:solidFill>
                <a:srgbClr val="FF0000"/>
              </a:solidFill>
              <a:cs typeface="Times New Roman" panose="02020603050405020304" pitchFamily="18" charset="0"/>
            </a:endParaRPr>
          </a:p>
        </p:txBody>
      </p:sp>
      <p:sp>
        <p:nvSpPr>
          <p:cNvPr id="6" name="内容占位符 4"/>
          <p:cNvSpPr txBox="1">
            <a:spLocks/>
          </p:cNvSpPr>
          <p:nvPr/>
        </p:nvSpPr>
        <p:spPr bwMode="auto">
          <a:xfrm>
            <a:off x="360854" y="3060334"/>
            <a:ext cx="11485848"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900" b="1" smtClean="0">
                <a:solidFill>
                  <a:srgbClr val="FF0000"/>
                </a:solidFill>
                <a:cs typeface="Times New Roman"/>
              </a:rPr>
              <a:t>[</a:t>
            </a:r>
            <a:r>
              <a:rPr lang="zh-CN" altLang="zh-CN" sz="2900" b="1" smtClean="0">
                <a:solidFill>
                  <a:srgbClr val="FF0000"/>
                </a:solidFill>
                <a:ea typeface="黑体"/>
                <a:cs typeface="Times New Roman"/>
              </a:rPr>
              <a:t>解析</a:t>
            </a:r>
            <a:r>
              <a:rPr lang="en-US" altLang="zh-CN" sz="2900" b="1" smtClean="0">
                <a:solidFill>
                  <a:srgbClr val="FF0000"/>
                </a:solidFill>
                <a:cs typeface="Times New Roman"/>
              </a:rPr>
              <a:t>]</a:t>
            </a:r>
            <a:r>
              <a:rPr lang="zh-CN" altLang="zh-CN" sz="2900" b="1" smtClean="0">
                <a:solidFill>
                  <a:srgbClr val="FF0000"/>
                </a:solidFill>
                <a:cs typeface="Times New Roman"/>
              </a:rPr>
              <a:t>考查形容词辨析。句意：然后她想到，当自己教的学生能被他人理解时，他们一定会感到兴奋。</a:t>
            </a:r>
            <a:r>
              <a:rPr lang="en-US" altLang="zh-CN" sz="2900" b="1" smtClean="0">
                <a:solidFill>
                  <a:srgbClr val="FF0000"/>
                </a:solidFill>
                <a:cs typeface="Times New Roman"/>
              </a:rPr>
              <a:t>worried</a:t>
            </a:r>
            <a:r>
              <a:rPr lang="zh-CN" altLang="zh-CN" sz="2900" b="1" smtClean="0">
                <a:solidFill>
                  <a:srgbClr val="FF0000"/>
                </a:solidFill>
                <a:cs typeface="Times New Roman"/>
              </a:rPr>
              <a:t>担心的；</a:t>
            </a:r>
            <a:r>
              <a:rPr lang="en-US" altLang="zh-CN" sz="2900" b="1" smtClean="0">
                <a:solidFill>
                  <a:srgbClr val="FF0000"/>
                </a:solidFill>
                <a:cs typeface="Times New Roman"/>
              </a:rPr>
              <a:t>bored</a:t>
            </a:r>
            <a:r>
              <a:rPr lang="zh-CN" altLang="zh-CN" sz="2900" b="1" smtClean="0">
                <a:solidFill>
                  <a:srgbClr val="FF0000"/>
                </a:solidFill>
                <a:cs typeface="Times New Roman"/>
              </a:rPr>
              <a:t>厌倦的；</a:t>
            </a:r>
            <a:r>
              <a:rPr lang="en-US" altLang="zh-CN" sz="2900" b="1" u="wavy" smtClean="0">
                <a:solidFill>
                  <a:srgbClr val="FF0000"/>
                </a:solidFill>
                <a:uFill>
                  <a:solidFill>
                    <a:srgbClr val="00B0F0"/>
                  </a:solidFill>
                </a:uFill>
                <a:cs typeface="Times New Roman"/>
              </a:rPr>
              <a:t>excited</a:t>
            </a:r>
            <a:r>
              <a:rPr lang="zh-CN" altLang="zh-CN" sz="2900" b="1" u="wavy" smtClean="0">
                <a:solidFill>
                  <a:srgbClr val="FF0000"/>
                </a:solidFill>
                <a:uFill>
                  <a:solidFill>
                    <a:srgbClr val="00B0F0"/>
                  </a:solidFill>
                </a:uFill>
                <a:cs typeface="Times New Roman"/>
              </a:rPr>
              <a:t>兴奋的</a:t>
            </a:r>
            <a:r>
              <a:rPr lang="zh-CN" altLang="zh-CN" sz="2900" b="1" smtClean="0">
                <a:solidFill>
                  <a:srgbClr val="FF0000"/>
                </a:solidFill>
                <a:cs typeface="Times New Roman"/>
              </a:rPr>
              <a:t>；</a:t>
            </a:r>
            <a:r>
              <a:rPr lang="en-US" altLang="zh-CN" sz="2900" b="1" smtClean="0">
                <a:solidFill>
                  <a:srgbClr val="FF0000"/>
                </a:solidFill>
                <a:cs typeface="Times New Roman"/>
              </a:rPr>
              <a:t>shy</a:t>
            </a:r>
            <a:r>
              <a:rPr lang="zh-CN" altLang="zh-CN" sz="2900" b="1" smtClean="0">
                <a:solidFill>
                  <a:srgbClr val="FF0000"/>
                </a:solidFill>
                <a:cs typeface="Times New Roman"/>
              </a:rPr>
              <a:t>害羞的。根据文中</a:t>
            </a:r>
            <a:r>
              <a:rPr lang="en-US" altLang="zh-CN" sz="2900" b="1" smtClean="0">
                <a:solidFill>
                  <a:srgbClr val="FF0000"/>
                </a:solidFill>
                <a:cs typeface="Times New Roman"/>
              </a:rPr>
              <a:t>“when others could understand </a:t>
            </a:r>
          </a:p>
          <a:p>
            <a:pPr eaLnBrk="1" hangingPunct="0">
              <a:lnSpc>
                <a:spcPct val="140000"/>
              </a:lnSpc>
              <a:spcAft>
                <a:spcPts val="0"/>
              </a:spcAft>
            </a:pPr>
            <a:endParaRPr lang="en-US" altLang="zh-CN" sz="1000" b="1" smtClean="0">
              <a:solidFill>
                <a:srgbClr val="FF0000"/>
              </a:solidFill>
              <a:cs typeface="Times New Roman"/>
            </a:endParaRPr>
          </a:p>
          <a:p>
            <a:pPr eaLnBrk="1" hangingPunct="0">
              <a:lnSpc>
                <a:spcPct val="140000"/>
              </a:lnSpc>
              <a:spcAft>
                <a:spcPts val="0"/>
              </a:spcAft>
            </a:pPr>
            <a:endParaRPr lang="en-US" altLang="zh-CN" sz="1000" b="1">
              <a:solidFill>
                <a:srgbClr val="FF0000"/>
              </a:solidFill>
              <a:cs typeface="Times New Roman"/>
            </a:endParaRPr>
          </a:p>
          <a:p>
            <a:pPr eaLnBrk="1" hangingPunct="0">
              <a:lnSpc>
                <a:spcPct val="140000"/>
              </a:lnSpc>
              <a:spcAft>
                <a:spcPts val="0"/>
              </a:spcAft>
            </a:pPr>
            <a:r>
              <a:rPr lang="en-US" altLang="zh-CN" sz="2900" b="1" smtClean="0">
                <a:solidFill>
                  <a:srgbClr val="FF0000"/>
                </a:solidFill>
                <a:cs typeface="Times New Roman"/>
              </a:rPr>
              <a:t>them”</a:t>
            </a:r>
            <a:r>
              <a:rPr lang="zh-CN" altLang="zh-CN" sz="2900" b="1" smtClean="0">
                <a:solidFill>
                  <a:srgbClr val="FF0000"/>
                </a:solidFill>
                <a:cs typeface="Times New Roman"/>
              </a:rPr>
              <a:t>可知，这些听力受损的学生会因为别人能理解他们而感到兴奋。故选</a:t>
            </a:r>
            <a:r>
              <a:rPr lang="en-US" altLang="zh-CN" sz="2900" b="1" smtClean="0">
                <a:solidFill>
                  <a:srgbClr val="FF0000"/>
                </a:solidFill>
                <a:cs typeface="Times New Roman"/>
              </a:rPr>
              <a:t>C</a:t>
            </a:r>
            <a:r>
              <a:rPr lang="zh-CN" altLang="zh-CN" sz="2900" b="1" smtClean="0">
                <a:solidFill>
                  <a:srgbClr val="FF0000"/>
                </a:solidFill>
                <a:cs typeface="Times New Roman"/>
              </a:rPr>
              <a:t>。</a:t>
            </a:r>
            <a:endParaRPr lang="zh-CN" altLang="zh-CN" sz="2900">
              <a:solidFill>
                <a:srgbClr val="000000"/>
              </a:solidFill>
              <a:cs typeface="Times New Roman"/>
            </a:endParaRPr>
          </a:p>
        </p:txBody>
      </p:sp>
      <p:pic>
        <p:nvPicPr>
          <p:cNvPr id="7" name="箭头右.eps" descr="id:2147487844;FounderCES"/>
          <p:cNvPicPr/>
          <p:nvPr/>
        </p:nvPicPr>
        <p:blipFill>
          <a:blip r:embed="rId2"/>
          <a:stretch>
            <a:fillRect/>
          </a:stretch>
        </p:blipFill>
        <p:spPr>
          <a:xfrm>
            <a:off x="941265" y="4903120"/>
            <a:ext cx="545429" cy="428976"/>
          </a:xfrm>
          <a:prstGeom prst="rect">
            <a:avLst/>
          </a:prstGeom>
        </p:spPr>
      </p:pic>
      <p:sp>
        <p:nvSpPr>
          <p:cNvPr id="8" name="矩形 7"/>
          <p:cNvSpPr/>
          <p:nvPr/>
        </p:nvSpPr>
        <p:spPr>
          <a:xfrm>
            <a:off x="1519248" y="4788526"/>
            <a:ext cx="3496470" cy="738664"/>
          </a:xfrm>
          <a:prstGeom prst="rect">
            <a:avLst/>
          </a:prstGeom>
        </p:spPr>
        <p:txBody>
          <a:bodyPr wrap="none">
            <a:spAutoFit/>
          </a:bodyPr>
          <a:lstStyle/>
          <a:p>
            <a:pPr algn="just">
              <a:lnSpc>
                <a:spcPct val="140000"/>
              </a:lnSpc>
            </a:pPr>
            <a:r>
              <a:rPr lang="en-US" altLang="zh-CN" sz="2900" smtClean="0">
                <a:solidFill>
                  <a:srgbClr val="00B0F0"/>
                </a:solidFill>
                <a:uFill>
                  <a:solidFill>
                    <a:srgbClr val="00B0F0"/>
                  </a:solidFill>
                </a:uFill>
                <a:cs typeface="Times New Roman"/>
              </a:rPr>
              <a:t>exciting </a:t>
            </a:r>
            <a:r>
              <a:rPr lang="zh-CN" altLang="en-US" sz="2900" smtClean="0">
                <a:solidFill>
                  <a:srgbClr val="00B0F0"/>
                </a:solidFill>
                <a:latin typeface="楷体" panose="02010609060101010101" pitchFamily="49" charset="-122"/>
                <a:ea typeface="楷体" panose="02010609060101010101" pitchFamily="49" charset="-122"/>
              </a:rPr>
              <a:t>令人</a:t>
            </a:r>
            <a:r>
              <a:rPr lang="zh-CN" altLang="en-US" sz="2900">
                <a:solidFill>
                  <a:srgbClr val="00B0F0"/>
                </a:solidFill>
                <a:latin typeface="楷体" panose="02010609060101010101" pitchFamily="49" charset="-122"/>
                <a:ea typeface="楷体" panose="02010609060101010101" pitchFamily="49" charset="-122"/>
              </a:rPr>
              <a:t>兴奋的</a:t>
            </a:r>
          </a:p>
        </p:txBody>
      </p:sp>
    </p:spTree>
    <p:extLst>
      <p:ext uri="{BB962C8B-B14F-4D97-AF65-F5344CB8AC3E}">
        <p14:creationId xmlns:p14="http://schemas.microsoft.com/office/powerpoint/2010/main" val="352665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67031"/>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she was only 18 at that time, she saw the students as her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she spent much time teaching them to speak. One of her students, Jiang Yan said Liu would show over 100 times how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one word. She also taught the students how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themselves, like washing their faces and clothes.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83720"/>
            <a:ext cx="11485848"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2243138" algn="l"/>
                <a:tab pos="6546850" algn="l"/>
                <a:tab pos="6727825" algn="l"/>
                <a:tab pos="6815138"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classmates	B. customers	</a:t>
            </a:r>
          </a:p>
          <a:p>
            <a:pPr eaLnBrk="1" hangingPunct="0">
              <a:lnSpc>
                <a:spcPct val="140000"/>
              </a:lnSpc>
              <a:spcAft>
                <a:spcPts val="0"/>
              </a:spcAft>
              <a:tabLst>
                <a:tab pos="2243138" algn="l"/>
                <a:tab pos="6546850" algn="l"/>
                <a:tab pos="6727825" algn="l"/>
                <a:tab pos="6815138" algn="l"/>
                <a:tab pos="986155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teachers	D. children</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TextBox 2"/>
          <p:cNvSpPr txBox="1"/>
          <p:nvPr/>
        </p:nvSpPr>
        <p:spPr>
          <a:xfrm>
            <a:off x="902004" y="2979422"/>
            <a:ext cx="425116" cy="590611"/>
          </a:xfrm>
          <a:prstGeom prst="rect">
            <a:avLst/>
          </a:prstGeom>
          <a:noFill/>
        </p:spPr>
        <p:txBody>
          <a:bodyPr wrap="none" rtlCol="0">
            <a:spAutoFit/>
          </a:bodyPr>
          <a:lstStyle/>
          <a:p>
            <a:pPr algn="ctr">
              <a:lnSpc>
                <a:spcPct val="140000"/>
              </a:lnSpc>
            </a:pPr>
            <a:r>
              <a:rPr lang="en-US" altLang="zh-CN" sz="2600" smtClean="0">
                <a:latin typeface="Times New Roman"/>
                <a:ea typeface="宋体"/>
              </a:rPr>
              <a:t>D</a:t>
            </a:r>
            <a:endParaRPr lang="zh-CN" altLang="en-US" sz="2600" b="1" kern="100">
              <a:solidFill>
                <a:srgbClr val="FF0000"/>
              </a:solidFill>
              <a:cs typeface="Times New Roman" panose="02020603050405020304" pitchFamily="18" charset="0"/>
            </a:endParaRPr>
          </a:p>
        </p:txBody>
      </p:sp>
      <p:sp>
        <p:nvSpPr>
          <p:cNvPr id="6" name="内容占位符 5"/>
          <p:cNvSpPr txBox="1">
            <a:spLocks/>
          </p:cNvSpPr>
          <p:nvPr/>
        </p:nvSpPr>
        <p:spPr bwMode="auto">
          <a:xfrm>
            <a:off x="360854" y="4042289"/>
            <a:ext cx="11485848" cy="2267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lnSpc>
                <a:spcPct val="140000"/>
              </a:lnSpc>
              <a:spcAft>
                <a:spcPts val="0"/>
              </a:spcAft>
            </a:pPr>
            <a:r>
              <a:rPr lang="en-US" altLang="zh-CN" sz="2600" b="1" smtClean="0">
                <a:solidFill>
                  <a:srgbClr val="FF0000"/>
                </a:solidFill>
                <a:cs typeface="Times New Roman"/>
              </a:rPr>
              <a:t>[</a:t>
            </a:r>
            <a:r>
              <a:rPr lang="zh-CN" altLang="zh-CN" sz="2600" b="1" smtClean="0">
                <a:solidFill>
                  <a:srgbClr val="FF0000"/>
                </a:solidFill>
                <a:ea typeface="黑体"/>
                <a:cs typeface="Times New Roman"/>
              </a:rPr>
              <a:t>解析</a:t>
            </a:r>
            <a:r>
              <a:rPr lang="en-US" altLang="zh-CN" sz="2600" b="1" smtClean="0">
                <a:solidFill>
                  <a:srgbClr val="FF0000"/>
                </a:solidFill>
                <a:cs typeface="Times New Roman"/>
              </a:rPr>
              <a:t>]</a:t>
            </a:r>
            <a:r>
              <a:rPr lang="zh-CN" altLang="zh-CN" sz="2600" b="1" smtClean="0">
                <a:solidFill>
                  <a:srgbClr val="FF0000"/>
                </a:solidFill>
                <a:cs typeface="Times New Roman"/>
              </a:rPr>
              <a:t>考查名词辨析。句意：虽然她当时只有</a:t>
            </a:r>
            <a:r>
              <a:rPr lang="en-US" altLang="zh-CN" sz="2600" b="1" smtClean="0">
                <a:solidFill>
                  <a:srgbClr val="FF0000"/>
                </a:solidFill>
                <a:cs typeface="Times New Roman"/>
              </a:rPr>
              <a:t>18</a:t>
            </a:r>
            <a:r>
              <a:rPr lang="zh-CN" altLang="zh-CN" sz="2600" b="1" smtClean="0">
                <a:solidFill>
                  <a:srgbClr val="FF0000"/>
                </a:solidFill>
                <a:cs typeface="Times New Roman"/>
              </a:rPr>
              <a:t>岁，但她把学生们视为自己的孩子。</a:t>
            </a:r>
            <a:r>
              <a:rPr lang="en-US" altLang="zh-CN" sz="2600" b="1" smtClean="0">
                <a:solidFill>
                  <a:srgbClr val="FF0000"/>
                </a:solidFill>
                <a:cs typeface="Times New Roman"/>
              </a:rPr>
              <a:t>classmate</a:t>
            </a:r>
            <a:r>
              <a:rPr lang="zh-CN" altLang="zh-CN" sz="2600" b="1" smtClean="0">
                <a:solidFill>
                  <a:srgbClr val="FF0000"/>
                </a:solidFill>
                <a:cs typeface="Times New Roman"/>
              </a:rPr>
              <a:t>同学；</a:t>
            </a:r>
            <a:r>
              <a:rPr lang="en-US" altLang="zh-CN" sz="2600" b="1" smtClean="0">
                <a:solidFill>
                  <a:srgbClr val="FF0000"/>
                </a:solidFill>
                <a:cs typeface="Times New Roman"/>
              </a:rPr>
              <a:t>customer</a:t>
            </a:r>
            <a:r>
              <a:rPr lang="zh-CN" altLang="zh-CN" sz="2600" b="1" smtClean="0">
                <a:solidFill>
                  <a:srgbClr val="FF0000"/>
                </a:solidFill>
                <a:cs typeface="Times New Roman"/>
              </a:rPr>
              <a:t>顾客；</a:t>
            </a:r>
            <a:r>
              <a:rPr lang="en-US" altLang="zh-CN" sz="2600" b="1" smtClean="0">
                <a:solidFill>
                  <a:srgbClr val="FF0000"/>
                </a:solidFill>
                <a:cs typeface="Times New Roman"/>
              </a:rPr>
              <a:t>teacher</a:t>
            </a:r>
            <a:r>
              <a:rPr lang="zh-CN" altLang="zh-CN" sz="2600" b="1" smtClean="0">
                <a:solidFill>
                  <a:srgbClr val="FF0000"/>
                </a:solidFill>
                <a:cs typeface="Times New Roman"/>
              </a:rPr>
              <a:t>老师；</a:t>
            </a:r>
            <a:r>
              <a:rPr lang="en-US" altLang="zh-CN" sz="2600" b="1" smtClean="0">
                <a:solidFill>
                  <a:srgbClr val="FF0000"/>
                </a:solidFill>
                <a:cs typeface="Times New Roman"/>
              </a:rPr>
              <a:t>children</a:t>
            </a:r>
            <a:r>
              <a:rPr lang="zh-CN" altLang="zh-CN" sz="2600" b="1" smtClean="0">
                <a:solidFill>
                  <a:srgbClr val="FF0000"/>
                </a:solidFill>
                <a:cs typeface="Times New Roman"/>
              </a:rPr>
              <a:t>孩子。根据后文她耐心地教孩子们可知，此处指的是她把这些学生当成自己的孩子一样对待。故选</a:t>
            </a:r>
            <a:r>
              <a:rPr lang="en-US" altLang="zh-CN" sz="2600" b="1" smtClean="0">
                <a:solidFill>
                  <a:srgbClr val="FF0000"/>
                </a:solidFill>
                <a:cs typeface="Times New Roman"/>
              </a:rPr>
              <a:t>D</a:t>
            </a:r>
            <a:r>
              <a:rPr lang="zh-CN" altLang="zh-CN" sz="2600" b="1" smtClean="0">
                <a:solidFill>
                  <a:srgbClr val="FF0000"/>
                </a:solidFill>
                <a:cs typeface="Times New Roman"/>
              </a:rPr>
              <a:t>。</a:t>
            </a:r>
            <a:endParaRPr lang="zh-CN" altLang="zh-CN" sz="2600">
              <a:solidFill>
                <a:srgbClr val="000000"/>
              </a:solidFill>
              <a:cs typeface="Times New Roman"/>
            </a:endParaRPr>
          </a:p>
        </p:txBody>
      </p:sp>
    </p:spTree>
    <p:extLst>
      <p:ext uri="{BB962C8B-B14F-4D97-AF65-F5344CB8AC3E}">
        <p14:creationId xmlns:p14="http://schemas.microsoft.com/office/powerpoint/2010/main" val="439436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67031"/>
          </a:xfrm>
        </p:spPr>
        <p:txBody>
          <a:bodyPr/>
          <a:lstStyle/>
          <a:p>
            <a:pPr indent="715963" hangingPunct="0">
              <a:lnSpc>
                <a:spcPct val="140000"/>
              </a:lnSpc>
              <a:spcAft>
                <a:spcPts val="0"/>
              </a:spcAf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she was only 18 at that time, she saw the students as her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she spent much time teaching them to speak. One of her students, Jiang Yan said Liu would show over 100 times how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one word. She also taught the students how to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themselves, like washing their faces and clothes.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924944"/>
            <a:ext cx="11485848"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2243138" algn="l"/>
                <a:tab pos="6634163" algn="l"/>
                <a:tab pos="9861550" algn="l"/>
              </a:tabLst>
            </a:pP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write	B. pronounce	</a:t>
            </a:r>
          </a:p>
          <a:p>
            <a:pPr eaLnBrk="1" hangingPunct="0">
              <a:lnSpc>
                <a:spcPct val="140000"/>
              </a:lnSpc>
              <a:spcAft>
                <a:spcPts val="0"/>
              </a:spcAft>
              <a:tabLst>
                <a:tab pos="2243138" algn="l"/>
                <a:tab pos="6634163" algn="l"/>
                <a:tab pos="986155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watch	D. draw</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TextBox 3"/>
          <p:cNvSpPr txBox="1"/>
          <p:nvPr/>
        </p:nvSpPr>
        <p:spPr>
          <a:xfrm>
            <a:off x="910630" y="2934902"/>
            <a:ext cx="407483" cy="590611"/>
          </a:xfrm>
          <a:prstGeom prst="rect">
            <a:avLst/>
          </a:prstGeom>
          <a:noFill/>
        </p:spPr>
        <p:txBody>
          <a:bodyPr wrap="none" rtlCol="0">
            <a:spAutoFit/>
          </a:bodyPr>
          <a:lstStyle/>
          <a:p>
            <a:pPr algn="ctr">
              <a:lnSpc>
                <a:spcPct val="140000"/>
              </a:lnSpc>
            </a:pPr>
            <a:r>
              <a:rPr lang="en-US" altLang="zh-CN" sz="2600" smtClean="0">
                <a:latin typeface="Times New Roman"/>
                <a:ea typeface="宋体"/>
              </a:rPr>
              <a:t>B</a:t>
            </a:r>
            <a:endParaRPr lang="zh-CN" altLang="en-US" sz="2600" b="1" kern="100">
              <a:solidFill>
                <a:srgbClr val="FF0000"/>
              </a:solidFill>
              <a:cs typeface="Times New Roman" panose="02020603050405020304" pitchFamily="18" charset="0"/>
            </a:endParaRPr>
          </a:p>
        </p:txBody>
      </p:sp>
      <p:sp>
        <p:nvSpPr>
          <p:cNvPr id="6" name="内容占位符 6"/>
          <p:cNvSpPr txBox="1">
            <a:spLocks/>
          </p:cNvSpPr>
          <p:nvPr/>
        </p:nvSpPr>
        <p:spPr bwMode="auto">
          <a:xfrm>
            <a:off x="406574" y="3988865"/>
            <a:ext cx="11485848" cy="2267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lnSpc>
                <a:spcPct val="140000"/>
              </a:lnSpc>
              <a:spcAft>
                <a:spcPts val="0"/>
              </a:spcAft>
            </a:pPr>
            <a:r>
              <a:rPr lang="en-US" altLang="zh-CN" sz="2600" b="1" smtClean="0">
                <a:solidFill>
                  <a:srgbClr val="FF0000"/>
                </a:solidFill>
                <a:cs typeface="Times New Roman"/>
              </a:rPr>
              <a:t>[</a:t>
            </a:r>
            <a:r>
              <a:rPr lang="zh-CN" altLang="zh-CN" sz="2600" b="1" smtClean="0">
                <a:solidFill>
                  <a:srgbClr val="FF0000"/>
                </a:solidFill>
                <a:ea typeface="黑体"/>
                <a:cs typeface="Times New Roman"/>
              </a:rPr>
              <a:t>解析</a:t>
            </a:r>
            <a:r>
              <a:rPr lang="en-US" altLang="zh-CN" sz="2600" b="1" smtClean="0">
                <a:solidFill>
                  <a:srgbClr val="FF0000"/>
                </a:solidFill>
                <a:cs typeface="Times New Roman"/>
              </a:rPr>
              <a:t>]</a:t>
            </a:r>
            <a:r>
              <a:rPr lang="zh-CN" altLang="zh-CN" sz="2600" b="1" smtClean="0">
                <a:solidFill>
                  <a:srgbClr val="FF0000"/>
                </a:solidFill>
                <a:cs typeface="Times New Roman"/>
              </a:rPr>
              <a:t>考查动词辨析。句意：她的一个学生姜燕说，刘老师光是一个词的发音就要示范</a:t>
            </a:r>
            <a:r>
              <a:rPr lang="en-US" altLang="zh-CN" sz="2600" b="1" smtClean="0">
                <a:solidFill>
                  <a:srgbClr val="FF0000"/>
                </a:solidFill>
                <a:cs typeface="Times New Roman"/>
              </a:rPr>
              <a:t>100</a:t>
            </a:r>
            <a:r>
              <a:rPr lang="zh-CN" altLang="zh-CN" sz="2600" b="1" smtClean="0">
                <a:solidFill>
                  <a:srgbClr val="FF0000"/>
                </a:solidFill>
                <a:cs typeface="Times New Roman"/>
              </a:rPr>
              <a:t>多次。</a:t>
            </a:r>
            <a:r>
              <a:rPr lang="en-US" altLang="zh-CN" sz="2600" b="1" smtClean="0">
                <a:solidFill>
                  <a:srgbClr val="FF0000"/>
                </a:solidFill>
                <a:cs typeface="Times New Roman"/>
              </a:rPr>
              <a:t>write</a:t>
            </a:r>
            <a:r>
              <a:rPr lang="zh-CN" altLang="zh-CN" sz="2600" b="1" smtClean="0">
                <a:solidFill>
                  <a:srgbClr val="FF0000"/>
                </a:solidFill>
                <a:cs typeface="Times New Roman"/>
              </a:rPr>
              <a:t>写；</a:t>
            </a:r>
            <a:r>
              <a:rPr lang="en-US" altLang="zh-CN" sz="2600" b="1" smtClean="0">
                <a:solidFill>
                  <a:srgbClr val="FF0000"/>
                </a:solidFill>
                <a:cs typeface="Times New Roman"/>
              </a:rPr>
              <a:t>pronounce</a:t>
            </a:r>
            <a:r>
              <a:rPr lang="zh-CN" altLang="zh-CN" sz="2600" b="1" smtClean="0">
                <a:solidFill>
                  <a:srgbClr val="FF0000"/>
                </a:solidFill>
                <a:cs typeface="Times New Roman"/>
              </a:rPr>
              <a:t>发音；</a:t>
            </a:r>
            <a:r>
              <a:rPr lang="en-US" altLang="zh-CN" sz="2600" b="1" smtClean="0">
                <a:solidFill>
                  <a:srgbClr val="FF0000"/>
                </a:solidFill>
                <a:cs typeface="Times New Roman"/>
              </a:rPr>
              <a:t>watch</a:t>
            </a:r>
            <a:r>
              <a:rPr lang="zh-CN" altLang="zh-CN" sz="2600" b="1" smtClean="0">
                <a:solidFill>
                  <a:srgbClr val="FF0000"/>
                </a:solidFill>
                <a:cs typeface="Times New Roman"/>
              </a:rPr>
              <a:t>观看；</a:t>
            </a:r>
            <a:r>
              <a:rPr lang="en-US" altLang="zh-CN" sz="2600" b="1" smtClean="0">
                <a:solidFill>
                  <a:srgbClr val="FF0000"/>
                </a:solidFill>
                <a:cs typeface="Times New Roman"/>
              </a:rPr>
              <a:t>draw</a:t>
            </a:r>
            <a:r>
              <a:rPr lang="zh-CN" altLang="zh-CN" sz="2600" b="1" smtClean="0">
                <a:solidFill>
                  <a:srgbClr val="FF0000"/>
                </a:solidFill>
                <a:cs typeface="Times New Roman"/>
              </a:rPr>
              <a:t>画。根据上文可知，刘玲琍所教的这些学生都是听力受损的人，说话都不清楚，因此此处指刘老师教她的学生如何发音。故选</a:t>
            </a:r>
            <a:r>
              <a:rPr lang="en-US" altLang="zh-CN" sz="2600" b="1" smtClean="0">
                <a:solidFill>
                  <a:srgbClr val="FF0000"/>
                </a:solidFill>
                <a:cs typeface="Times New Roman"/>
              </a:rPr>
              <a:t>B</a:t>
            </a:r>
            <a:r>
              <a:rPr lang="zh-CN" altLang="zh-CN" sz="2600" b="1" smtClean="0">
                <a:solidFill>
                  <a:srgbClr val="FF0000"/>
                </a:solidFill>
                <a:cs typeface="Times New Roman"/>
              </a:rPr>
              <a:t>。</a:t>
            </a:r>
            <a:endParaRPr lang="zh-CN" altLang="zh-CN" sz="2600">
              <a:solidFill>
                <a:srgbClr val="000000"/>
              </a:solidFill>
              <a:cs typeface="Times New Roman"/>
            </a:endParaRPr>
          </a:p>
        </p:txBody>
      </p:sp>
    </p:spTree>
    <p:extLst>
      <p:ext uri="{BB962C8B-B14F-4D97-AF65-F5344CB8AC3E}">
        <p14:creationId xmlns:p14="http://schemas.microsoft.com/office/powerpoint/2010/main" val="66967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1214</Words>
  <Application>Microsoft Office PowerPoint</Application>
  <PresentationFormat>自定义</PresentationFormat>
  <Paragraphs>64</Paragraphs>
  <Slides>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2025-09-13T08:59:53Z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